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868" r:id="rId5"/>
    <p:sldMasterId id="2147484039" r:id="rId6"/>
    <p:sldMasterId id="2147484046" r:id="rId7"/>
    <p:sldMasterId id="2147484053" r:id="rId8"/>
    <p:sldMasterId id="2147484060" r:id="rId9"/>
    <p:sldMasterId id="2147484069" r:id="rId10"/>
  </p:sldMasterIdLst>
  <p:notesMasterIdLst>
    <p:notesMasterId r:id="rId33"/>
  </p:notesMasterIdLst>
  <p:handoutMasterIdLst>
    <p:handoutMasterId r:id="rId34"/>
  </p:handoutMasterIdLst>
  <p:sldIdLst>
    <p:sldId id="888" r:id="rId11"/>
    <p:sldId id="1047" r:id="rId12"/>
    <p:sldId id="1042" r:id="rId13"/>
    <p:sldId id="1016" r:id="rId14"/>
    <p:sldId id="1043" r:id="rId15"/>
    <p:sldId id="998" r:id="rId16"/>
    <p:sldId id="1000" r:id="rId17"/>
    <p:sldId id="973" r:id="rId18"/>
    <p:sldId id="1022" r:id="rId19"/>
    <p:sldId id="1046" r:id="rId20"/>
    <p:sldId id="968" r:id="rId21"/>
    <p:sldId id="984" r:id="rId22"/>
    <p:sldId id="1044" r:id="rId23"/>
    <p:sldId id="1045" r:id="rId24"/>
    <p:sldId id="1050" r:id="rId25"/>
    <p:sldId id="1048" r:id="rId26"/>
    <p:sldId id="1013" r:id="rId27"/>
    <p:sldId id="1015" r:id="rId28"/>
    <p:sldId id="1017" r:id="rId29"/>
    <p:sldId id="1006" r:id="rId30"/>
    <p:sldId id="1025" r:id="rId31"/>
    <p:sldId id="1020" r:id="rId32"/>
  </p:sldIdLst>
  <p:sldSz cx="96012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3">
          <p15:clr>
            <a:srgbClr val="A4A3A4"/>
          </p15:clr>
        </p15:guide>
        <p15:guide id="2" pos="5853">
          <p15:clr>
            <a:srgbClr val="A4A3A4"/>
          </p15:clr>
        </p15:guide>
        <p15:guide id="3" pos="240">
          <p15:clr>
            <a:srgbClr val="A4A3A4"/>
          </p15:clr>
        </p15:guide>
        <p15:guide id="4" pos="3291">
          <p15:clr>
            <a:srgbClr val="A4A3A4"/>
          </p15:clr>
        </p15:guide>
        <p15:guide id="5" pos="3384">
          <p15:clr>
            <a:srgbClr val="A4A3A4"/>
          </p15:clr>
        </p15:guide>
        <p15:guide id="6" pos="730">
          <p15:clr>
            <a:srgbClr val="A4A3A4"/>
          </p15:clr>
        </p15:guide>
        <p15:guide id="7" pos="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 Magennis" initials="BM" lastIdx="1" clrIdx="0">
    <p:extLst>
      <p:ext uri="{19B8F6BF-5375-455C-9EA6-DF929625EA0E}">
        <p15:presenceInfo xmlns:p15="http://schemas.microsoft.com/office/powerpoint/2012/main" userId="c3ee1a700e7037ae" providerId="Windows Live"/>
      </p:ext>
    </p:extLst>
  </p:cmAuthor>
  <p:cmAuthor id="2" name="Jack Notarangelo" initials="JN" lastIdx="33" clrIdx="1">
    <p:extLst>
      <p:ext uri="{19B8F6BF-5375-455C-9EA6-DF929625EA0E}">
        <p15:presenceInfo xmlns:p15="http://schemas.microsoft.com/office/powerpoint/2012/main" userId="S-1-5-21-2558699318-2415493258-2942320917-6690" providerId="AD"/>
      </p:ext>
    </p:extLst>
  </p:cmAuthor>
  <p:cmAuthor id="3" name="Thy Tran" initials="TT" lastIdx="1" clrIdx="2">
    <p:extLst>
      <p:ext uri="{19B8F6BF-5375-455C-9EA6-DF929625EA0E}">
        <p15:presenceInfo xmlns:p15="http://schemas.microsoft.com/office/powerpoint/2012/main" userId="S-1-5-21-2558699318-2415493258-2942320917-7129" providerId="AD"/>
      </p:ext>
    </p:extLst>
  </p:cmAuthor>
  <p:cmAuthor id="4" name="Brenda Magennis" initials="BM [2]" lastIdx="1" clrIdx="3">
    <p:extLst>
      <p:ext uri="{19B8F6BF-5375-455C-9EA6-DF929625EA0E}">
        <p15:presenceInfo xmlns:p15="http://schemas.microsoft.com/office/powerpoint/2012/main" userId="S::bmagennis@ihrdc1.onmicrosoft.com::02943bfe-588f-4acf-81d3-b24b470086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395"/>
    <a:srgbClr val="FFCC00"/>
    <a:srgbClr val="FFCC99"/>
    <a:srgbClr val="FF9933"/>
    <a:srgbClr val="CCCCFF"/>
    <a:srgbClr val="99CC00"/>
    <a:srgbClr val="99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24655-61CA-4958-8138-ABC27915323B}" v="5" dt="2022-03-23T16:42:41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257" autoAdjust="0"/>
  </p:normalViewPr>
  <p:slideViewPr>
    <p:cSldViewPr snapToGrid="0">
      <p:cViewPr varScale="1">
        <p:scale>
          <a:sx n="63" d="100"/>
          <a:sy n="63" d="100"/>
        </p:scale>
        <p:origin x="1276" y="56"/>
      </p:cViewPr>
      <p:guideLst>
        <p:guide orient="horz" pos="3553"/>
        <p:guide pos="5853"/>
        <p:guide pos="240"/>
        <p:guide pos="3291"/>
        <p:guide pos="3384"/>
        <p:guide pos="730"/>
        <p:guide pos="929"/>
      </p:guideLst>
    </p:cSldViewPr>
  </p:slideViewPr>
  <p:outlineViewPr>
    <p:cViewPr>
      <p:scale>
        <a:sx n="33" d="100"/>
        <a:sy n="33" d="100"/>
      </p:scale>
      <p:origin x="0" y="30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2256" y="-32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3170866" cy="47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4" tIns="48119" rIns="96234" bIns="48119" numCol="1" anchor="t" anchorCtr="0" compatLnSpc="1">
            <a:prstTxWarp prst="textNoShape">
              <a:avLst/>
            </a:prstTxWarp>
          </a:bodyPr>
          <a:lstStyle>
            <a:lvl1pPr defTabSz="96337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338" y="2"/>
            <a:ext cx="3170866" cy="47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4" tIns="48119" rIns="96234" bIns="48119" numCol="1" anchor="t" anchorCtr="0" compatLnSpc="1">
            <a:prstTxWarp prst="textNoShape">
              <a:avLst/>
            </a:prstTxWarp>
          </a:bodyPr>
          <a:lstStyle>
            <a:lvl1pPr algn="r" defTabSz="96337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122872"/>
            <a:ext cx="3170866" cy="47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4" tIns="48119" rIns="96234" bIns="48119" numCol="1" anchor="b" anchorCtr="0" compatLnSpc="1">
            <a:prstTxWarp prst="textNoShape">
              <a:avLst/>
            </a:prstTxWarp>
          </a:bodyPr>
          <a:lstStyle>
            <a:lvl1pPr defTabSz="96337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338" y="9122872"/>
            <a:ext cx="3170866" cy="47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4" tIns="48119" rIns="96234" bIns="48119" numCol="1" anchor="b" anchorCtr="0" compatLnSpc="1">
            <a:prstTxWarp prst="textNoShape">
              <a:avLst/>
            </a:prstTxWarp>
          </a:bodyPr>
          <a:lstStyle>
            <a:lvl1pPr algn="r" defTabSz="96337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24AA8-6BBF-4CA5-BC87-8DE263AD6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"/>
            <a:ext cx="3192573" cy="47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2" tIns="47332" rIns="94662" bIns="47332" numCol="1" anchor="t" anchorCtr="0" compatLnSpc="1">
            <a:prstTxWarp prst="textNoShape">
              <a:avLst/>
            </a:prstTxWarp>
          </a:bodyPr>
          <a:lstStyle>
            <a:lvl1pPr defTabSz="94696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9348" y="3"/>
            <a:ext cx="3192573" cy="47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2" tIns="47332" rIns="94662" bIns="47332" numCol="1" anchor="t" anchorCtr="0" compatLnSpc="1">
            <a:prstTxWarp prst="textNoShape">
              <a:avLst/>
            </a:prstTxWarp>
          </a:bodyPr>
          <a:lstStyle>
            <a:lvl1pPr algn="r" defTabSz="94696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708025"/>
            <a:ext cx="5078413" cy="3627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6770" y="4570513"/>
            <a:ext cx="5348227" cy="43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2" tIns="47332" rIns="94662" bIns="47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142669"/>
            <a:ext cx="3192573" cy="47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2" tIns="47332" rIns="94662" bIns="47332" numCol="1" anchor="b" anchorCtr="0" compatLnSpc="1">
            <a:prstTxWarp prst="textNoShape">
              <a:avLst/>
            </a:prstTxWarp>
          </a:bodyPr>
          <a:lstStyle>
            <a:lvl1pPr defTabSz="94696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9348" y="9142669"/>
            <a:ext cx="3192573" cy="47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2" tIns="47332" rIns="94662" bIns="47332" numCol="1" anchor="b" anchorCtr="0" compatLnSpc="1">
            <a:prstTxWarp prst="textNoShape">
              <a:avLst/>
            </a:prstTxWarp>
          </a:bodyPr>
          <a:lstStyle>
            <a:lvl1pPr algn="r" defTabSz="94696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5BE99D-4BED-4334-B381-55966E3A1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87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5036-AD46-47B9-ACBF-2886374D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4"/>
            <a:ext cx="81613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3CFE-6A61-4814-B1E2-3D32BE5D8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7" y="1600204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2" y="1600204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2DEE-B731-4D9A-BA39-EEF26F650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2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2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FEA8-0BF5-4E39-93BD-A347BFE2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F877-F564-40E3-B553-CAEFB5031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95BD-1CC6-400A-B296-E324B887B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7" y="273050"/>
            <a:ext cx="31591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73054"/>
            <a:ext cx="5367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7" y="1435103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61E8-DCF2-4F59-ADD7-5CE64DDC1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800600"/>
            <a:ext cx="57610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12775"/>
            <a:ext cx="5761037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367338"/>
            <a:ext cx="57610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6E2B-DDA1-4ACB-8A3C-77239380C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0A2D-9AA0-49DB-8F53-22AEAB80A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74642"/>
            <a:ext cx="21605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8" y="274642"/>
            <a:ext cx="63293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9C32-6590-476C-A823-4B2550E00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6A47-DC3A-44B4-A287-45FE08BD7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6A47-DC3A-44B4-A287-45FE08BD78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1F6-218B-4F2F-996F-B554419DD6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80" y="982133"/>
            <a:ext cx="443611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82133"/>
            <a:ext cx="440055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12BB-9A9F-4B32-964F-EC651426365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94788" y="6510342"/>
            <a:ext cx="357187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94788" y="6510342"/>
            <a:ext cx="357187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6A47-DC3A-44B4-A287-45FE08BD78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1F6-218B-4F2F-996F-B554419DD6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80" y="982133"/>
            <a:ext cx="443611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82133"/>
            <a:ext cx="440055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12BB-9A9F-4B32-964F-EC651426365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1F6-218B-4F2F-996F-B554419DD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94788" y="6510342"/>
            <a:ext cx="357187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94788" y="6510342"/>
            <a:ext cx="357187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6A47-DC3A-44B4-A287-45FE08BD78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1F6-218B-4F2F-996F-B554419DD6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80" y="982133"/>
            <a:ext cx="443611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82133"/>
            <a:ext cx="440055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12BB-9A9F-4B32-964F-EC651426365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94788" y="6510342"/>
            <a:ext cx="357187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94788" y="6510342"/>
            <a:ext cx="357187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6A47-DC3A-44B4-A287-45FE08BD78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80" y="982133"/>
            <a:ext cx="443611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82133"/>
            <a:ext cx="440055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12BB-9A9F-4B32-964F-EC6514263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1F6-218B-4F2F-996F-B554419DD6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80" y="982133"/>
            <a:ext cx="443611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82133"/>
            <a:ext cx="440055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12BB-9A9F-4B32-964F-EC651426365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57589" y="6469068"/>
            <a:ext cx="1963579" cy="217487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E31F959-14C5-456F-A385-F74BA9A4B4E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6A47-DC3A-44B4-A287-45FE08BD78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1F6-218B-4F2F-996F-B554419DD6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80" y="982133"/>
            <a:ext cx="443611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82133"/>
            <a:ext cx="440055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12BB-9A9F-4B32-964F-EC651426365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04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57589" y="6469068"/>
            <a:ext cx="1963579" cy="217487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E31F959-14C5-456F-A385-F74BA9A4B4E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0" y="300038"/>
            <a:ext cx="8592741" cy="608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5074" y="1524000"/>
            <a:ext cx="8471059" cy="3576638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1F959-14C5-456F-A385-F74BA9A4B4E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57" y="1168401"/>
            <a:ext cx="4422090" cy="467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845734" y="1168401"/>
            <a:ext cx="4447738" cy="467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9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w content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19"/>
          <p:cNvSpPr>
            <a:spLocks noGrp="1" noChangeArrowheads="1"/>
          </p:cNvSpPr>
          <p:nvPr>
            <p:ph idx="11"/>
          </p:nvPr>
        </p:nvSpPr>
        <p:spPr bwMode="auto">
          <a:xfrm>
            <a:off x="276963" y="952443"/>
            <a:ext cx="9016512" cy="103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76957" y="2084500"/>
            <a:ext cx="4431324" cy="3759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82665" y="2084500"/>
            <a:ext cx="4410808" cy="3759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130429"/>
            <a:ext cx="81597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5" y="3886200"/>
            <a:ext cx="6721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CB8C-5A4F-4924-8864-D8C7232D1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53988"/>
            <a:ext cx="9010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22338"/>
            <a:ext cx="9021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4788" y="6510342"/>
            <a:ext cx="3571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/>
                </a:solidFill>
                <a:latin typeface="Calibri" pitchFamily="-110" charset="0"/>
                <a:ea typeface="ＭＳ Ｐゴシック" pitchFamily="-110" charset="-128"/>
                <a:cs typeface="Arial" charset="0"/>
              </a:defRPr>
            </a:lvl1pPr>
          </a:lstStyle>
          <a:p>
            <a:pPr>
              <a:defRPr/>
            </a:pPr>
            <a:fld id="{8B0A6109-4D4E-4057-97BB-2151E4710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36" r:id="rId5"/>
    <p:sldLayoutId id="2147484037" r:id="rId6"/>
    <p:sldLayoutId id="2147484080" r:id="rId7"/>
    <p:sldLayoutId id="2147484084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/>
          <a:ea typeface="ＭＳ Ｐゴシック" pitchFamily="34" charset="-128"/>
          <a:cs typeface="Calibri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9pPr>
    </p:titleStyle>
    <p:bodyStyle>
      <a:lvl1pPr marL="228600" indent="-228600" algn="l" defTabSz="820738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000000"/>
          </a:solidFill>
          <a:latin typeface="Calibri"/>
          <a:ea typeface="ＭＳ Ｐゴシック" pitchFamily="34" charset="-128"/>
          <a:cs typeface="Calibri"/>
        </a:defRPr>
      </a:lvl1pPr>
      <a:lvl2pPr marL="5762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9144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2620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6002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79426" y="274638"/>
            <a:ext cx="86423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9426" y="1600204"/>
            <a:ext cx="86423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426" y="6356354"/>
            <a:ext cx="2241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776" y="6356354"/>
            <a:ext cx="30416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226" y="6356354"/>
            <a:ext cx="2241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5031EA-5544-46E5-9115-F709F19C5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53988"/>
            <a:ext cx="9010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22338"/>
            <a:ext cx="9021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4788" y="6510342"/>
            <a:ext cx="3571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/>
                </a:solidFill>
                <a:latin typeface="Calibri" pitchFamily="-110" charset="0"/>
                <a:ea typeface="ＭＳ Ｐゴシック" pitchFamily="-110" charset="-128"/>
                <a:cs typeface="Arial" charset="0"/>
              </a:defRPr>
            </a:lvl1pPr>
          </a:lstStyle>
          <a:p>
            <a:pPr>
              <a:defRPr/>
            </a:pPr>
            <a:fld id="{8B0A6109-4D4E-4057-97BB-2151E4710A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7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/>
          <a:ea typeface="ＭＳ Ｐゴシック" pitchFamily="34" charset="-128"/>
          <a:cs typeface="Calibri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9pPr>
    </p:titleStyle>
    <p:bodyStyle>
      <a:lvl1pPr marL="228600" indent="-228600" algn="l" defTabSz="820738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000000"/>
          </a:solidFill>
          <a:latin typeface="Calibri"/>
          <a:ea typeface="ＭＳ Ｐゴシック" pitchFamily="34" charset="-128"/>
          <a:cs typeface="Calibri"/>
        </a:defRPr>
      </a:lvl1pPr>
      <a:lvl2pPr marL="5762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9144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2620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6002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53988"/>
            <a:ext cx="9010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22338"/>
            <a:ext cx="9021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4788" y="6510342"/>
            <a:ext cx="3571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/>
                </a:solidFill>
                <a:latin typeface="Calibri" pitchFamily="-110" charset="0"/>
                <a:ea typeface="ＭＳ Ｐゴシック" pitchFamily="-110" charset="-128"/>
                <a:cs typeface="Arial" charset="0"/>
              </a:defRPr>
            </a:lvl1pPr>
          </a:lstStyle>
          <a:p>
            <a:pPr>
              <a:defRPr/>
            </a:pPr>
            <a:fld id="{8B0A6109-4D4E-4057-97BB-2151E4710A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/>
          <a:ea typeface="ＭＳ Ｐゴシック" pitchFamily="34" charset="-128"/>
          <a:cs typeface="Calibri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9pPr>
    </p:titleStyle>
    <p:bodyStyle>
      <a:lvl1pPr marL="228600" indent="-228600" algn="l" defTabSz="820738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000000"/>
          </a:solidFill>
          <a:latin typeface="Calibri"/>
          <a:ea typeface="ＭＳ Ｐゴシック" pitchFamily="34" charset="-128"/>
          <a:cs typeface="Calibri"/>
        </a:defRPr>
      </a:lvl1pPr>
      <a:lvl2pPr marL="5762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9144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2620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6002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53988"/>
            <a:ext cx="9010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22338"/>
            <a:ext cx="9021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4788" y="6510342"/>
            <a:ext cx="3571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/>
                </a:solidFill>
                <a:latin typeface="Calibri" pitchFamily="-110" charset="0"/>
                <a:ea typeface="ＭＳ Ｐゴシック" pitchFamily="-110" charset="-128"/>
                <a:cs typeface="Arial" charset="0"/>
              </a:defRPr>
            </a:lvl1pPr>
          </a:lstStyle>
          <a:p>
            <a:pPr>
              <a:defRPr/>
            </a:pPr>
            <a:fld id="{8B0A6109-4D4E-4057-97BB-2151E4710A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3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/>
          <a:ea typeface="ＭＳ Ｐゴシック" pitchFamily="34" charset="-128"/>
          <a:cs typeface="Calibri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9pPr>
    </p:titleStyle>
    <p:bodyStyle>
      <a:lvl1pPr marL="228600" indent="-228600" algn="l" defTabSz="820738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000000"/>
          </a:solidFill>
          <a:latin typeface="Calibri"/>
          <a:ea typeface="ＭＳ Ｐゴシック" pitchFamily="34" charset="-128"/>
          <a:cs typeface="Calibri"/>
        </a:defRPr>
      </a:lvl1pPr>
      <a:lvl2pPr marL="5762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9144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2620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6002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53988"/>
            <a:ext cx="9010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22338"/>
            <a:ext cx="9021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4788" y="6510342"/>
            <a:ext cx="3571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/>
                </a:solidFill>
                <a:latin typeface="Calibri" pitchFamily="-110" charset="0"/>
                <a:ea typeface="ＭＳ Ｐゴシック" pitchFamily="-110" charset="-128"/>
                <a:cs typeface="Arial" charset="0"/>
              </a:defRPr>
            </a:lvl1pPr>
          </a:lstStyle>
          <a:p>
            <a:pPr>
              <a:defRPr/>
            </a:pPr>
            <a:fld id="{8B0A6109-4D4E-4057-97BB-2151E4710A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6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/>
          <a:ea typeface="ＭＳ Ｐゴシック" pitchFamily="34" charset="-128"/>
          <a:cs typeface="Calibri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9pPr>
    </p:titleStyle>
    <p:bodyStyle>
      <a:lvl1pPr marL="228600" indent="-228600" algn="l" defTabSz="820738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000000"/>
          </a:solidFill>
          <a:latin typeface="Calibri"/>
          <a:ea typeface="ＭＳ Ｐゴシック" pitchFamily="34" charset="-128"/>
          <a:cs typeface="Calibri"/>
        </a:defRPr>
      </a:lvl1pPr>
      <a:lvl2pPr marL="5762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9144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2620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6002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53988"/>
            <a:ext cx="9010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22338"/>
            <a:ext cx="9021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4788" y="6510342"/>
            <a:ext cx="3571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/>
                </a:solidFill>
                <a:latin typeface="Calibri" pitchFamily="-110" charset="0"/>
                <a:ea typeface="ＭＳ Ｐゴシック" pitchFamily="-110" charset="-128"/>
                <a:cs typeface="Arial" charset="0"/>
              </a:defRPr>
            </a:lvl1pPr>
          </a:lstStyle>
          <a:p>
            <a:pPr>
              <a:defRPr/>
            </a:pPr>
            <a:fld id="{8B0A6109-4D4E-4057-97BB-2151E4710A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2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/>
          <a:ea typeface="ＭＳ Ｐゴシック" pitchFamily="34" charset="-128"/>
          <a:cs typeface="Calibri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9pPr>
    </p:titleStyle>
    <p:bodyStyle>
      <a:lvl1pPr marL="228600" indent="-228600" algn="l" defTabSz="820738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000000"/>
          </a:solidFill>
          <a:latin typeface="Calibri"/>
          <a:ea typeface="ＭＳ Ｐゴシック" pitchFamily="34" charset="-128"/>
          <a:cs typeface="Calibri"/>
        </a:defRPr>
      </a:lvl1pPr>
      <a:lvl2pPr marL="5762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9144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2620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6002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9443" y="1954433"/>
            <a:ext cx="3180858" cy="540167"/>
          </a:xfrm>
        </p:spPr>
        <p:txBody>
          <a:bodyPr/>
          <a:lstStyle/>
          <a:p>
            <a:pPr algn="l"/>
            <a:r>
              <a:rPr lang="en-US" dirty="0"/>
              <a:t>Version 4.24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09443" y="2494600"/>
            <a:ext cx="3022686" cy="1752600"/>
          </a:xfrm>
        </p:spPr>
        <p:txBody>
          <a:bodyPr/>
          <a:lstStyle/>
          <a:p>
            <a:pPr algn="l"/>
            <a:r>
              <a:rPr lang="en-US" dirty="0"/>
              <a:t>CMS Online</a:t>
            </a:r>
          </a:p>
          <a:p>
            <a:pPr algn="l"/>
            <a:r>
              <a:rPr lang="en-US" dirty="0"/>
              <a:t>Quarterly Release Notes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March 2022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261970" y="6057755"/>
            <a:ext cx="5358816" cy="2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Copyright 2022 International Human Resources Development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D8A01-378A-47F5-8E3F-465DF420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34" y="277585"/>
            <a:ext cx="4240057" cy="56496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745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011798-CFF9-4AF8-BD89-3C4760712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579" y="3299865"/>
            <a:ext cx="3846144" cy="2883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7B1FA8-EB45-4E63-88B8-E9D0082F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Curriculum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7731-1916-4DD0-AAEB-BC70B9ABE6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76963" y="952445"/>
            <a:ext cx="9016512" cy="36200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Views will differ when a course completion is set to “Normal” and “Checkbox Completion”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67C41-14B7-4EAE-BE47-D18552BC985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93923" y="1435046"/>
            <a:ext cx="4431324" cy="427305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u="sng" dirty="0"/>
              <a:t>Course completion = Normal</a:t>
            </a:r>
          </a:p>
          <a:p>
            <a:r>
              <a:rPr lang="en-US" sz="1400" dirty="0"/>
              <a:t>Click info icon to open course info and upload evidence file</a:t>
            </a:r>
          </a:p>
          <a:p>
            <a:r>
              <a:rPr lang="en-US" sz="1400" dirty="0"/>
              <a:t>Completion date is read-only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7D976C-BF17-490E-A6CC-16694FD3894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600" y="1435046"/>
            <a:ext cx="4492873" cy="427305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u="sng" dirty="0"/>
              <a:t>Course completion = Checkbox Completion</a:t>
            </a:r>
          </a:p>
          <a:p>
            <a:r>
              <a:rPr lang="en-US" sz="1400" dirty="0"/>
              <a:t>User can check Mark complete box from curriculum page</a:t>
            </a:r>
          </a:p>
          <a:p>
            <a:r>
              <a:rPr lang="en-US" sz="1400" dirty="0"/>
              <a:t>Click info icon to open course info and upload evidence file or edit the completion date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667C43-982E-40DC-B860-5587EC334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" t="14446" r="3409" b="8588"/>
          <a:stretch/>
        </p:blipFill>
        <p:spPr>
          <a:xfrm>
            <a:off x="4642370" y="2981302"/>
            <a:ext cx="3068484" cy="860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CE7513-DFE1-4D7D-9F06-8E86126E4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1" y="3335474"/>
            <a:ext cx="3710153" cy="2625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A2CA19-FB58-45E5-822D-E7F37DFFCD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9" t="10643" r="2087" b="1866"/>
          <a:stretch/>
        </p:blipFill>
        <p:spPr>
          <a:xfrm>
            <a:off x="230976" y="2628900"/>
            <a:ext cx="3068484" cy="783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9D9000-E0F9-4E27-80EF-966366245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9" t="36078" r="1739" b="13243"/>
          <a:stretch/>
        </p:blipFill>
        <p:spPr>
          <a:xfrm>
            <a:off x="3505393" y="4094833"/>
            <a:ext cx="706864" cy="1398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CE71B7-F106-4290-8ABE-1AA1BD50C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9" t="61823" r="1739" b="13243"/>
          <a:stretch/>
        </p:blipFill>
        <p:spPr>
          <a:xfrm>
            <a:off x="3503786" y="5256734"/>
            <a:ext cx="706864" cy="6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file to course completion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38351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53987"/>
            <a:ext cx="9010650" cy="881647"/>
          </a:xfrm>
        </p:spPr>
        <p:txBody>
          <a:bodyPr/>
          <a:lstStyle/>
          <a:p>
            <a:r>
              <a:rPr lang="en-US" sz="2800" dirty="0"/>
              <a:t>Employee Attach File to Course Completion Acknowledgement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76963" y="1054685"/>
            <a:ext cx="9016512" cy="67786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Employee can upload a single file attachment that can be viewed by the person acknowledging course completion</a:t>
            </a: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5906666" y="1638915"/>
            <a:ext cx="341757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Key Features include: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>
                <a:latin typeface="+mj-lt"/>
              </a:rPr>
              <a:t>Optional action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>
                <a:latin typeface="+mj-lt"/>
              </a:rPr>
              <a:t>Employee can select a single file to upload as attachment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>
                <a:latin typeface="+mj-lt"/>
              </a:rPr>
              <a:t>Email recipient/acknowledger can view file attachment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>
                <a:latin typeface="+mj-lt"/>
              </a:rPr>
              <a:t>File will be saved in Training History and Evidence reports</a:t>
            </a:r>
          </a:p>
          <a:p>
            <a:r>
              <a:rPr lang="en-US" b="0" dirty="0">
                <a:latin typeface="+mj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E1528-10C2-43D7-B7E6-52262A1D1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44" y="1828799"/>
            <a:ext cx="4644336" cy="40542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08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10596E-9773-439A-88AB-F1484CA5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20738"/>
            <a:r>
              <a:rPr lang="en-US" dirty="0">
                <a:solidFill>
                  <a:srgbClr val="3A6F8F"/>
                </a:solidFill>
                <a:latin typeface="Calibri"/>
                <a:ea typeface="ＭＳ Ｐゴシック" pitchFamily="34" charset="-128"/>
                <a:cs typeface="Calibri"/>
              </a:rPr>
              <a:t>Course completion certificate</a:t>
            </a:r>
          </a:p>
        </p:txBody>
      </p:sp>
    </p:spTree>
    <p:extLst>
      <p:ext uri="{BB962C8B-B14F-4D97-AF65-F5344CB8AC3E}">
        <p14:creationId xmlns:p14="http://schemas.microsoft.com/office/powerpoint/2010/main" val="857430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37D0-3A7F-45E7-8FF5-B522AC1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Completion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13C2-220B-4811-BA8A-ACDCDA134D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76963" y="952444"/>
            <a:ext cx="9016512" cy="43548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Learners can access completion certificates for IHRDC e-Learning courses in CMS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6A4F9C-5BB7-47CD-B82D-928BEE489A42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307727" y="1387930"/>
            <a:ext cx="5937250" cy="2636215"/>
          </a:xfrm>
          <a:ln>
            <a:solidFill>
              <a:schemeClr val="accent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40C864-0A8D-48D5-9D0C-83A0A9891F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2443" y="2084500"/>
            <a:ext cx="2811030" cy="375907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Key Features include:</a:t>
            </a:r>
          </a:p>
          <a:p>
            <a:pPr marL="228600" marR="0" lvl="0" indent="-2286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Link to IHRDC completion certificate displays in My Reports&gt;Training History when a course meets the following criteria: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IHRDC e-Learning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</a:rPr>
              <a:t>Status = complete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Score &gt;/= 80</a:t>
            </a:r>
          </a:p>
          <a:p>
            <a:pPr marL="347663" lvl="1" indent="0">
              <a:buClrTx/>
              <a:buSzPct val="100000"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B02A-4B9E-4D2C-81E7-9C81CEB2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428" y="3215640"/>
            <a:ext cx="4033813" cy="31102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68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10596E-9773-439A-88AB-F1484CA5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20738"/>
            <a:r>
              <a:rPr lang="en-US" dirty="0">
                <a:solidFill>
                  <a:srgbClr val="3A6F8F"/>
                </a:solidFill>
                <a:latin typeface="Calibri"/>
                <a:ea typeface="ＭＳ Ｐゴシック" pitchFamily="34" charset="-128"/>
                <a:cs typeface="Calibri"/>
              </a:rPr>
              <a:t>Power bi analytics</a:t>
            </a:r>
          </a:p>
        </p:txBody>
      </p:sp>
    </p:spTree>
    <p:extLst>
      <p:ext uri="{BB962C8B-B14F-4D97-AF65-F5344CB8AC3E}">
        <p14:creationId xmlns:p14="http://schemas.microsoft.com/office/powerpoint/2010/main" val="16412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C2D0-C83A-4BCE-AB5F-C3A68E0C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177B-FF8A-47EC-A166-00DDDB1EE61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are retiring the Advanced Reports built using Izenda, and introducing new reports built using Power BI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EB2275-9A42-4646-9EC0-FDEAF3EFF07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372251" y="1823243"/>
            <a:ext cx="5099312" cy="2838596"/>
          </a:xfrm>
          <a:ln>
            <a:solidFill>
              <a:schemeClr val="accent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95CBEC-A1E8-4D13-B0A1-AAD27AB6B4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90793" y="1823243"/>
            <a:ext cx="2533444" cy="375907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Key Features include:</a:t>
            </a:r>
          </a:p>
          <a:p>
            <a:pPr marL="228600" marR="0" lvl="0" indent="-2286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Powerful analytical tool</a:t>
            </a:r>
          </a:p>
          <a:p>
            <a:pPr marL="228600" marR="0" lvl="0" indent="-2286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/>
              <a:t>We have created reports to replace all current Advanced Reports</a:t>
            </a:r>
          </a:p>
          <a:p>
            <a:pPr marL="228600" marR="0" lvl="0" indent="-2286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/>
              <a:t>We will be working toward providing improved report views and utilizing the full capability of Power BI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3EC1C4-4E77-43A4-8AC7-160CD3BD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20" y="3402132"/>
            <a:ext cx="5035809" cy="28258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97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EF9A-9C25-456B-BD3E-6E0CD673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role builder – family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5A69B-D3BF-4F8B-8D37-DCF61E875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931F6-218B-4F2F-996F-B554419DD6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9A5E-56E2-4B3C-A352-7550E87A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Role Builder – Family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1B6B7-7321-435D-B4C8-0D514C1B9C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75121" y="1606699"/>
            <a:ext cx="2793618" cy="358536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Key Features include: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Complements existing competency role family page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  <a:ea typeface="+mn-ea"/>
                <a:cs typeface="Arial" pitchFamily="34" charset="0"/>
              </a:rPr>
              <a:t>Search field returns results from family and role names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  <a:ea typeface="+mn-ea"/>
                <a:cs typeface="Arial" pitchFamily="34" charset="0"/>
              </a:rPr>
              <a:t>Hidden fields: date of most recent edit, name of most recent editor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  <a:ea typeface="+mn-ea"/>
                <a:cs typeface="Arial" pitchFamily="34" charset="0"/>
              </a:rPr>
              <a:t>Add new or edit existing role family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  <a:ea typeface="+mn-ea"/>
                <a:cs typeface="Arial" pitchFamily="34" charset="0"/>
              </a:rPr>
              <a:t>Launch JLR matrix for any role family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400" kern="1200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marL="633413" lvl="1" indent="-285750" defTabSz="9144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C1ECA-C353-4013-9B0A-4889C3D82CE3}"/>
              </a:ext>
            </a:extLst>
          </p:cNvPr>
          <p:cNvSpPr txBox="1"/>
          <p:nvPr/>
        </p:nvSpPr>
        <p:spPr>
          <a:xfrm>
            <a:off x="501591" y="890453"/>
            <a:ext cx="777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j-lt"/>
              </a:rPr>
              <a:t>We added a searchable competency role family page that displays all competency roles, within their role families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3634C-9AC0-478A-A693-239FC2C5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91" y="1824744"/>
            <a:ext cx="5899209" cy="30487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56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A8E3-6B46-4DE6-A26A-F9113880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Enhancements and Bug 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BCFB1-28DA-41ED-8906-8227E3E4CA5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76963" y="831850"/>
            <a:ext cx="9016512" cy="33343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Important enhancements and bug fixes in this release include: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BFE3F-2DE9-4651-95DD-47D7BC18E98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8299" y="1341119"/>
            <a:ext cx="8281913" cy="5214811"/>
          </a:xfrm>
        </p:spPr>
        <p:txBody>
          <a:bodyPr/>
          <a:lstStyle/>
          <a:p>
            <a:r>
              <a:rPr lang="en-US" sz="1550" b="1" dirty="0"/>
              <a:t>Reports:</a:t>
            </a:r>
          </a:p>
          <a:p>
            <a:pPr lvl="1"/>
            <a:r>
              <a:rPr lang="en-US" sz="1550" dirty="0"/>
              <a:t>Select Job Title button text too small on Success Planning Best Fit report</a:t>
            </a:r>
          </a:p>
          <a:p>
            <a:pPr lvl="1"/>
            <a:r>
              <a:rPr lang="en-US" sz="1550" dirty="0"/>
              <a:t>Succession Planning Best Fit report: Extra characters in Supervisor Name field</a:t>
            </a:r>
          </a:p>
          <a:p>
            <a:r>
              <a:rPr lang="en-US" sz="1550" b="1" dirty="0"/>
              <a:t>Learning</a:t>
            </a:r>
            <a:r>
              <a:rPr lang="en-US" sz="1550" dirty="0"/>
              <a:t>:</a:t>
            </a:r>
          </a:p>
          <a:p>
            <a:pPr lvl="1"/>
            <a:r>
              <a:rPr lang="en-US" sz="1550" dirty="0"/>
              <a:t>Unable to open evidence attached on Mandatory Training page</a:t>
            </a:r>
          </a:p>
          <a:p>
            <a:r>
              <a:rPr lang="en-US" sz="1550" b="1" dirty="0"/>
              <a:t>Competency and Development</a:t>
            </a:r>
            <a:r>
              <a:rPr lang="en-US" sz="1550" dirty="0"/>
              <a:t>:</a:t>
            </a:r>
          </a:p>
          <a:p>
            <a:pPr lvl="1"/>
            <a:r>
              <a:rPr lang="en-US" sz="1550" dirty="0"/>
              <a:t>Comments &amp; Evidence popup: remove extra characters after header, change “cancel” to OK, make active, so popup closes after user clicks it</a:t>
            </a:r>
          </a:p>
          <a:p>
            <a:pPr lvl="1"/>
            <a:r>
              <a:rPr lang="en-US" sz="1550" dirty="0"/>
              <a:t>Assessor Assessment Planning: enable date format to follow format selected in configurations (had to remove time to enable this)</a:t>
            </a:r>
          </a:p>
          <a:p>
            <a:pPr lvl="1"/>
            <a:r>
              <a:rPr lang="en-US" sz="1550" dirty="0"/>
              <a:t>Assessor Assessment Select </a:t>
            </a:r>
            <a:r>
              <a:rPr lang="en-US" sz="1550" dirty="0" err="1"/>
              <a:t>Cus</a:t>
            </a:r>
            <a:r>
              <a:rPr lang="en-US" sz="1550" dirty="0"/>
              <a:t> grid: export to Excel not functioning</a:t>
            </a:r>
          </a:p>
          <a:p>
            <a:r>
              <a:rPr lang="en-US" sz="1550" b="1" dirty="0"/>
              <a:t>Admin Module:</a:t>
            </a:r>
          </a:p>
          <a:p>
            <a:pPr lvl="1"/>
            <a:r>
              <a:rPr lang="en-US" sz="1550" dirty="0"/>
              <a:t>User Links&gt;Select Learning Curriculum Roles: remove double scroll bars</a:t>
            </a:r>
          </a:p>
          <a:p>
            <a:pPr lvl="1"/>
            <a:r>
              <a:rPr lang="en-US" sz="1550" dirty="0"/>
              <a:t>Unlock Assessment: no data in Supervisor Name column</a:t>
            </a:r>
          </a:p>
          <a:p>
            <a:pPr lvl="1"/>
            <a:endParaRPr lang="en-US" sz="155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48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5FA6-6776-4B3F-B022-A19D3368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our big news: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9DC78-6A04-46A7-99A1-69059E964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Introducing IHRDC’s Learning Platform on 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DA904-FC35-4352-BD3B-7EEE1135D0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56A47-DC3A-44B4-A287-45FE08BD78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8D095-84B3-4DD1-9F30-F79A96811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61" y="1564595"/>
            <a:ext cx="2424793" cy="43107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10D60B-077D-4274-92C1-906859331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726" y="2103438"/>
            <a:ext cx="2424793" cy="43107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CC55A-A49D-45F0-B8BE-E1ADBE9D4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093" y="1805441"/>
            <a:ext cx="1990355" cy="43107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47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40550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Next Release – 4.25 Feature Updates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3687" y="967470"/>
            <a:ext cx="8996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0" dirty="0">
                <a:latin typeface="+mj-lt"/>
              </a:rPr>
              <a:t>CMS Online version 4.25 will be released in June 2022.  New features will include: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BAAC555-D55F-46ED-8AB8-14001A4FA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468847"/>
              </p:ext>
            </p:extLst>
          </p:nvPr>
        </p:nvGraphicFramePr>
        <p:xfrm>
          <a:off x="488632" y="1412628"/>
          <a:ext cx="8592185" cy="4749352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3303906">
                  <a:extLst>
                    <a:ext uri="{9D8B030D-6E8A-4147-A177-3AD203B41FA5}">
                      <a16:colId xmlns:a16="http://schemas.microsoft.com/office/drawing/2014/main" val="1761060987"/>
                    </a:ext>
                  </a:extLst>
                </a:gridCol>
                <a:gridCol w="5288279">
                  <a:extLst>
                    <a:ext uri="{9D8B030D-6E8A-4147-A177-3AD203B41FA5}">
                      <a16:colId xmlns:a16="http://schemas.microsoft.com/office/drawing/2014/main" val="601644660"/>
                    </a:ext>
                  </a:extLst>
                </a:gridCol>
              </a:tblGrid>
              <a:tr h="293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Feature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Description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317372701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Competency Role Builder: JLR Matrix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 are updating the JLR Matrix page to provide simpler navigation and improve user experience.  The Excel export to provide a format that requires less manipulation prior to client review.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38511099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Refactor 2 Reports: Competency Management Data, Learning Needs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 are continuing to make performance improvements to key reports and pages within the application.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1520255584"/>
                  </a:ext>
                </a:extLst>
              </a:tr>
              <a:tr h="302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Reassign Assessment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Administrator can reassign an assessment for full reassessment.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63882602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Delete Assessment From User Account Detail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Administrator can delete an assessment directly from user accounts, under certain conditions.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314297679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Resources: Prerequisite Course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This feature was available in 3x version.  Allows content developer to specify a prerequisite course.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170947462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Resources: Equivalent Course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This feature was available in 3x version.  Course can be substituted for another course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24438437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Admin Change User Password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Administrator has option to change a user's password.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244799629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Users Confirm User Account Detail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Notification displays for a user, asking them to confirm detail in their My Profile.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272158242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Open User Account Detail in Separate Tab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Opening user detail from User Accounts page will open in another tab, preserving all sorting/grouping/etc. on the user account list.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55924816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Dashboard Updates - Mandatory Training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Design update on the dashboard, including updated icons, more information, new pie chart.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407073175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Assessor Assessment Enhancements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Clear link between Assessor Assessment PDF and fields available in plan and assessment.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369735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8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9443" y="1954433"/>
            <a:ext cx="3180858" cy="540167"/>
          </a:xfrm>
        </p:spPr>
        <p:txBody>
          <a:bodyPr/>
          <a:lstStyle/>
          <a:p>
            <a:pPr algn="l"/>
            <a:r>
              <a:rPr lang="en-US" dirty="0"/>
              <a:t>Version 4.24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09443" y="2494600"/>
            <a:ext cx="3022686" cy="1752600"/>
          </a:xfrm>
        </p:spPr>
        <p:txBody>
          <a:bodyPr/>
          <a:lstStyle/>
          <a:p>
            <a:pPr algn="l"/>
            <a:r>
              <a:rPr lang="en-US" dirty="0"/>
              <a:t>CMS Online</a:t>
            </a:r>
          </a:p>
          <a:p>
            <a:pPr algn="l"/>
            <a:r>
              <a:rPr lang="en-US" dirty="0"/>
              <a:t>Quarterly Release Notes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March 2022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261970" y="6057755"/>
            <a:ext cx="5358816" cy="2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Copyright 2022 International Human Resources Development Corporation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943906-6078-4D4E-917B-A7B5BB121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78" y="254636"/>
            <a:ext cx="4355208" cy="58031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91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4.24 Feature Updates – Quarterly Updates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38336"/>
              </p:ext>
            </p:extLst>
          </p:nvPr>
        </p:nvGraphicFramePr>
        <p:xfrm>
          <a:off x="380808" y="1306024"/>
          <a:ext cx="8842323" cy="4640402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58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Feature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Description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Login Security and Performance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Implemented speed improvements as well as reCAPTCHA: an additional layer of security for all clients/instances not using SSO.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0436839"/>
                  </a:ext>
                </a:extLst>
              </a:tr>
              <a:tr h="5488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Report Performance Improvements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In response to client and internal input, we are focusing on improving the speed and performance of two management reports: Assigned Training and Training History.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Allow employee to attach file </a:t>
                      </a:r>
                      <a:b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</a:b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to Course Completion Acknowledgement request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When using course completion acknowledgement, this will enable an employee to attach evidence that can be viewed by the approving 3</a:t>
                      </a:r>
                      <a:r>
                        <a:rPr lang="en-US" sz="1400" baseline="300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rd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party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Separate evidence upload </a:t>
                      </a:r>
                      <a:b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</a:b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from course completion date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Allows an employee to upload a file related to a course, without using it to record a completion date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867200"/>
                  </a:ext>
                </a:extLst>
              </a:tr>
              <a:tr h="5231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e-Learning Completion Certificate Access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Added a link to e-Learning course completion certificate in My Reports&gt;Training History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7888377"/>
                  </a:ext>
                </a:extLst>
              </a:tr>
              <a:tr h="5231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Advanced Reports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We are retiring our Advanced Reports built using Izenda business analytics, and rebuilding them with the powerful capabilities in Power BI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340818"/>
                  </a:ext>
                </a:extLst>
              </a:tr>
              <a:tr h="5231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Competency Role Builder </a:t>
                      </a:r>
                      <a:b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</a:b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Family Page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We added a grid page to the competency role builder – role family page, to improve searchability and simplify the view of competency roles.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8482702"/>
                  </a:ext>
                </a:extLst>
              </a:tr>
              <a:tr h="5231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Modify Nightly Query and </a:t>
                      </a:r>
                      <a:b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</a:b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Create change log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We are adding a change log to capture Supervisor updates made in client data feeds.  This will enable us to report on any changes made.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28276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3687" y="967470"/>
            <a:ext cx="8996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0" dirty="0">
                <a:latin typeface="+mj-lt"/>
              </a:rPr>
              <a:t>CMS Online version 4.24 was released on March 21, 2022.  New features include:</a:t>
            </a:r>
          </a:p>
        </p:txBody>
      </p:sp>
    </p:spTree>
    <p:extLst>
      <p:ext uri="{BB962C8B-B14F-4D97-AF65-F5344CB8AC3E}">
        <p14:creationId xmlns:p14="http://schemas.microsoft.com/office/powerpoint/2010/main" val="26876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0090" y="3813349"/>
            <a:ext cx="8161020" cy="796751"/>
          </a:xfrm>
        </p:spPr>
        <p:txBody>
          <a:bodyPr/>
          <a:lstStyle/>
          <a:p>
            <a:r>
              <a:rPr lang="en-US" dirty="0"/>
              <a:t>Login updates</a:t>
            </a:r>
            <a:endParaRPr lang="en-US" sz="2500" cap="none" dirty="0"/>
          </a:p>
        </p:txBody>
      </p:sp>
    </p:spTree>
    <p:extLst>
      <p:ext uri="{BB962C8B-B14F-4D97-AF65-F5344CB8AC3E}">
        <p14:creationId xmlns:p14="http://schemas.microsoft.com/office/powerpoint/2010/main" val="22211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DAC555-7D16-44E3-BDED-2C82FB1A7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613" y="3515134"/>
            <a:ext cx="5162651" cy="2713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01E18C-61DA-46CA-9C6C-BE8EC1D2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89554-53C7-4F82-A3B9-7F47A98D21E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76963" y="952443"/>
            <a:ext cx="9016512" cy="6778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 implemented speed improvements in the login process and added a strong layer of security with reCAPTCHA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135CD-597C-4ABF-9663-363392D0DC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0737" y="1703557"/>
            <a:ext cx="2679313" cy="42020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Key Features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Login speed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reCAPTCHA security added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err="1"/>
              <a:t>ReCaptcha</a:t>
            </a:r>
            <a:r>
              <a:rPr lang="en-US" sz="1600" dirty="0"/>
              <a:t> V3 is the newest type of captcha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Invisible to most users: does not require the user to complete any tasks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Configuration setting to turn reCAPTCHA on/off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 “skeleton” loading on dashboard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0FA3CA-7A9C-45F4-BF3B-E51C9730359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307728" y="1778728"/>
            <a:ext cx="4213665" cy="221436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53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EF9A-9C25-456B-BD3E-6E0CD673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29" y="3762375"/>
            <a:ext cx="8161020" cy="2006607"/>
          </a:xfrm>
        </p:spPr>
        <p:txBody>
          <a:bodyPr/>
          <a:lstStyle/>
          <a:p>
            <a:r>
              <a:rPr lang="en-US" dirty="0"/>
              <a:t>Management reports performance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5A69B-D3BF-4F8B-8D37-DCF61E875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931F6-218B-4F2F-996F-B554419DD6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Improved Report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76963" y="952443"/>
            <a:ext cx="9016512" cy="57155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We implemented performance improvement measures to two of our management reports:  Assigned Training and Training History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1620" y="1775730"/>
            <a:ext cx="254635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Key Features include:</a:t>
            </a:r>
            <a:endParaRPr lang="en-US" sz="1400" b="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>
                <a:latin typeface="+mj-lt"/>
              </a:rPr>
              <a:t>Assigned Training improved loading speed by 24 seconds (previous avg 28 seconds, currently 4 seconds)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>
                <a:latin typeface="+mj-lt"/>
              </a:rPr>
              <a:t>Training History loads in 2 seconds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>
                <a:latin typeface="+mj-lt"/>
              </a:rPr>
              <a:t>Implemented “skeleton” during loading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>
                <a:latin typeface="+mj-lt"/>
              </a:rPr>
              <a:t>Additional Training History updates: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0" dirty="0">
                <a:latin typeface="+mj-lt"/>
              </a:rPr>
              <a:t>ungrouped Name field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0" dirty="0">
                <a:latin typeface="+mj-lt"/>
              </a:rPr>
              <a:t>Sorted report by most recent record first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0" dirty="0">
                <a:latin typeface="+mj-lt"/>
              </a:rPr>
              <a:t>Added column for completion evidence attachments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226BC-174D-4827-AA23-A0B9BE0C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824696"/>
            <a:ext cx="5132977" cy="26974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428A1A-3B2D-441E-AB64-88C7556FB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405" y="3776278"/>
            <a:ext cx="5068502" cy="26974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8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evidence upload from course completion date</a:t>
            </a:r>
          </a:p>
        </p:txBody>
      </p:sp>
    </p:spTree>
    <p:extLst>
      <p:ext uri="{BB962C8B-B14F-4D97-AF65-F5344CB8AC3E}">
        <p14:creationId xmlns:p14="http://schemas.microsoft.com/office/powerpoint/2010/main" val="15018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3C49-80D6-4A63-806C-D0AEC6EE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Evidence Upload from Course Completion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69731-BAB4-49C5-BB17-0C4D8560BF1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79400" y="829253"/>
            <a:ext cx="9106319" cy="67569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 have separated completion evidence upload from employee-submitted completion date.  Learners can submit completion evidence without changing completion status.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7E980E-31BC-4DF7-9B57-0C8958431A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8881" y="1685853"/>
            <a:ext cx="3011170" cy="434289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+mj-lt"/>
              </a:rPr>
              <a:t>Key Features include</a:t>
            </a:r>
            <a:r>
              <a:rPr lang="en-US" sz="1800" dirty="0">
                <a:latin typeface="+mj-lt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>
                <a:latin typeface="+mj-lt"/>
              </a:rPr>
              <a:t>In Normal status, employees can submit completion evidence, but not a 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In Checkbox Completion status (Learning Curriculum only), employee can submit completion evidence and update completion status*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In 3</a:t>
            </a:r>
            <a:r>
              <a:rPr lang="en-US" sz="1600" baseline="30000" dirty="0">
                <a:latin typeface="+mj-lt"/>
              </a:rPr>
              <a:t>rd</a:t>
            </a:r>
            <a:r>
              <a:rPr lang="en-US" sz="1600" dirty="0">
                <a:latin typeface="+mj-lt"/>
              </a:rPr>
              <a:t> Party Acknowledgement status, employee can attach a file to acknowledgement request to 3</a:t>
            </a:r>
            <a:r>
              <a:rPr lang="en-US" sz="1600" baseline="30000" dirty="0">
                <a:latin typeface="+mj-lt"/>
              </a:rPr>
              <a:t>rd</a:t>
            </a:r>
            <a:r>
              <a:rPr lang="en-US" sz="1600" dirty="0">
                <a:latin typeface="+mj-lt"/>
              </a:rPr>
              <a:t> party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127C2-EF0C-4F2A-93EA-3A9B97BB8C04}"/>
              </a:ext>
            </a:extLst>
          </p:cNvPr>
          <p:cNvSpPr txBox="1"/>
          <p:nvPr/>
        </p:nvSpPr>
        <p:spPr>
          <a:xfrm>
            <a:off x="1049495" y="5042368"/>
            <a:ext cx="489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*Note: </a:t>
            </a:r>
            <a:r>
              <a:rPr lang="en-US" sz="1200" b="0" dirty="0">
                <a:latin typeface="+mj-lt"/>
              </a:rPr>
              <a:t>Only for a course in Learning Curriculum. Checkbox Completion is not available via My Reports, Mandatory Training page, or Elective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AACD7-D2FF-4D1F-A65D-CFDFD8665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3" y="1936033"/>
            <a:ext cx="5699371" cy="2906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95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>
          <a:defRPr sz="280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>
          <a:defRPr sz="280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>
          <a:defRPr sz="280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News Gothic"/>
        <a:ea typeface=""/>
        <a:cs typeface=""/>
      </a:majorFont>
      <a:minorFont>
        <a:latin typeface="News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News Gothic"/>
        <a:ea typeface=""/>
        <a:cs typeface=""/>
      </a:majorFont>
      <a:minorFont>
        <a:latin typeface="News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43D433F10D84FA939197C87C27172" ma:contentTypeVersion="13" ma:contentTypeDescription="Create a new document." ma:contentTypeScope="" ma:versionID="d4d5ffe66182d3d2b15c23b4af947585">
  <xsd:schema xmlns:xsd="http://www.w3.org/2001/XMLSchema" xmlns:xs="http://www.w3.org/2001/XMLSchema" xmlns:p="http://schemas.microsoft.com/office/2006/metadata/properties" xmlns:ns2="ef011c21-7510-45de-9d4e-9c6c2e34973d" xmlns:ns3="69e9e4ba-89f0-4ba6-b1f1-51d15e102923" targetNamespace="http://schemas.microsoft.com/office/2006/metadata/properties" ma:root="true" ma:fieldsID="91765912a8af7d01b477f5369711aac0" ns2:_="" ns3:_="">
    <xsd:import namespace="ef011c21-7510-45de-9d4e-9c6c2e34973d"/>
    <xsd:import namespace="69e9e4ba-89f0-4ba6-b1f1-51d15e1029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11c21-7510-45de-9d4e-9c6c2e3497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9e4ba-89f0-4ba6-b1f1-51d15e10292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585715-D901-42E2-B9A4-91BBD8DFB2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3EF2D4-52BF-44FF-9305-18760F47E7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011c21-7510-45de-9d4e-9c6c2e34973d"/>
    <ds:schemaRef ds:uri="69e9e4ba-89f0-4ba6-b1f1-51d15e1029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5F72D2-D279-4445-8A2D-C286B4705170}">
  <ds:schemaRefs>
    <ds:schemaRef ds:uri="http://purl.org/dc/elements/1.1/"/>
    <ds:schemaRef ds:uri="http://purl.org/dc/terms/"/>
    <ds:schemaRef ds:uri="http://schemas.microsoft.com/office/2006/metadata/properties"/>
    <ds:schemaRef ds:uri="69e9e4ba-89f0-4ba6-b1f1-51d15e102923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f011c21-7510-45de-9d4e-9c6c2e3497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352434</TotalTime>
  <Words>1294</Words>
  <Application>Microsoft Office PowerPoint</Application>
  <PresentationFormat>Custom</PresentationFormat>
  <Paragraphs>149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Lucida Grande</vt:lpstr>
      <vt:lpstr>News Gothic</vt:lpstr>
      <vt:lpstr>Wingdings</vt:lpstr>
      <vt:lpstr>Default Design</vt:lpstr>
      <vt:lpstr>Custom Design</vt:lpstr>
      <vt:lpstr>1_Default Design</vt:lpstr>
      <vt:lpstr>2_Default Design</vt:lpstr>
      <vt:lpstr>3_Default Design</vt:lpstr>
      <vt:lpstr>4_Default Design</vt:lpstr>
      <vt:lpstr>5_Default Design</vt:lpstr>
      <vt:lpstr>Version 4.24</vt:lpstr>
      <vt:lpstr>First, our big news:  </vt:lpstr>
      <vt:lpstr>4.24 Feature Updates – Quarterly Updates</vt:lpstr>
      <vt:lpstr>Login updates</vt:lpstr>
      <vt:lpstr>Login Updates</vt:lpstr>
      <vt:lpstr>Management reports performance improvements</vt:lpstr>
      <vt:lpstr>Improved Report Performance</vt:lpstr>
      <vt:lpstr>Separate evidence upload from course completion date</vt:lpstr>
      <vt:lpstr>Separate Evidence Upload from Course Completion Date</vt:lpstr>
      <vt:lpstr>Learning Curriculum View</vt:lpstr>
      <vt:lpstr>Attach file to course completion acknowledgement</vt:lpstr>
      <vt:lpstr>Employee Attach File to Course Completion Acknowledgement Request</vt:lpstr>
      <vt:lpstr>Course completion certificate</vt:lpstr>
      <vt:lpstr>Course Completion Certificate</vt:lpstr>
      <vt:lpstr>Power bi analytics</vt:lpstr>
      <vt:lpstr>Power BI Analytics</vt:lpstr>
      <vt:lpstr>Competency role builder – family page</vt:lpstr>
      <vt:lpstr>Competency Role Builder – Family page</vt:lpstr>
      <vt:lpstr>Enhancements and Bug Fixes</vt:lpstr>
      <vt:lpstr>Coming soon</vt:lpstr>
      <vt:lpstr>Next Release – 4.25 Feature Updates</vt:lpstr>
      <vt:lpstr>Version 4.24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Belda Johanna</dc:creator>
  <cp:lastModifiedBy>Brenda Magennis</cp:lastModifiedBy>
  <cp:revision>2262</cp:revision>
  <cp:lastPrinted>2018-09-10T12:46:12Z</cp:lastPrinted>
  <dcterms:created xsi:type="dcterms:W3CDTF">2014-08-07T14:30:42Z</dcterms:created>
  <dcterms:modified xsi:type="dcterms:W3CDTF">2022-03-25T12:38:45Z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20041127</vt:lpwstr>
  </property>
  <property fmtid="{D5CDD505-2E9C-101B-9397-08002B2CF9AE}" pid="3" name="SPSDescription">
    <vt:lpwstr/>
  </property>
  <property fmtid="{D5CDD505-2E9C-101B-9397-08002B2CF9AE}" pid="4" name="Owner">
    <vt:lpwstr/>
  </property>
  <property fmtid="{D5CDD505-2E9C-101B-9397-08002B2CF9AE}" pid="5" name="Status">
    <vt:lpwstr/>
  </property>
  <property fmtid="{D5CDD505-2E9C-101B-9397-08002B2CF9AE}" pid="6" name="ContentTypeId">
    <vt:lpwstr>0x01010042B43D433F10D84FA939197C87C27172</vt:lpwstr>
  </property>
</Properties>
</file>