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868" r:id="rId5"/>
    <p:sldMasterId id="2147484039" r:id="rId6"/>
    <p:sldMasterId id="2147484046" r:id="rId7"/>
    <p:sldMasterId id="2147484053" r:id="rId8"/>
    <p:sldMasterId id="2147484060" r:id="rId9"/>
    <p:sldMasterId id="2147484069" r:id="rId10"/>
  </p:sldMasterIdLst>
  <p:notesMasterIdLst>
    <p:notesMasterId r:id="rId31"/>
  </p:notesMasterIdLst>
  <p:handoutMasterIdLst>
    <p:handoutMasterId r:id="rId32"/>
  </p:handoutMasterIdLst>
  <p:sldIdLst>
    <p:sldId id="888" r:id="rId11"/>
    <p:sldId id="1001" r:id="rId12"/>
    <p:sldId id="1013" r:id="rId13"/>
    <p:sldId id="1015" r:id="rId14"/>
    <p:sldId id="998" r:id="rId15"/>
    <p:sldId id="1000" r:id="rId16"/>
    <p:sldId id="968" r:id="rId17"/>
    <p:sldId id="984" r:id="rId18"/>
    <p:sldId id="973" r:id="rId19"/>
    <p:sldId id="1022" r:id="rId20"/>
    <p:sldId id="967" r:id="rId21"/>
    <p:sldId id="1021" r:id="rId22"/>
    <p:sldId id="1024" r:id="rId23"/>
    <p:sldId id="1023" r:id="rId24"/>
    <p:sldId id="1016" r:id="rId25"/>
    <p:sldId id="1017" r:id="rId26"/>
    <p:sldId id="1006" r:id="rId27"/>
    <p:sldId id="941" r:id="rId28"/>
    <p:sldId id="1019" r:id="rId29"/>
    <p:sldId id="1020" r:id="rId30"/>
  </p:sldIdLst>
  <p:sldSz cx="9601200" cy="6858000"/>
  <p:notesSz cx="7315200" cy="9601200"/>
  <p:defaultTextStyle>
    <a:defPPr>
      <a:defRPr lang="en-US"/>
    </a:defPPr>
    <a:lvl1pPr algn="l" rtl="0" fontAlgn="base">
      <a:spcBef>
        <a:spcPct val="0"/>
      </a:spcBef>
      <a:spcAft>
        <a:spcPct val="0"/>
      </a:spcAft>
      <a:defRPr sz="16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553">
          <p15:clr>
            <a:srgbClr val="A4A3A4"/>
          </p15:clr>
        </p15:guide>
        <p15:guide id="2" pos="5853">
          <p15:clr>
            <a:srgbClr val="A4A3A4"/>
          </p15:clr>
        </p15:guide>
        <p15:guide id="3" pos="240">
          <p15:clr>
            <a:srgbClr val="A4A3A4"/>
          </p15:clr>
        </p15:guide>
        <p15:guide id="4" pos="3291">
          <p15:clr>
            <a:srgbClr val="A4A3A4"/>
          </p15:clr>
        </p15:guide>
        <p15:guide id="5" pos="3384">
          <p15:clr>
            <a:srgbClr val="A4A3A4"/>
          </p15:clr>
        </p15:guide>
        <p15:guide id="6" pos="730">
          <p15:clr>
            <a:srgbClr val="A4A3A4"/>
          </p15:clr>
        </p15:guide>
        <p15:guide id="7" pos="929">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Magennis" initials="BM" lastIdx="1" clrIdx="0">
    <p:extLst>
      <p:ext uri="{19B8F6BF-5375-455C-9EA6-DF929625EA0E}">
        <p15:presenceInfo xmlns:p15="http://schemas.microsoft.com/office/powerpoint/2012/main" userId="c3ee1a700e7037ae" providerId="Windows Live"/>
      </p:ext>
    </p:extLst>
  </p:cmAuthor>
  <p:cmAuthor id="2" name="Jack Notarangelo" initials="JN" lastIdx="33" clrIdx="1">
    <p:extLst>
      <p:ext uri="{19B8F6BF-5375-455C-9EA6-DF929625EA0E}">
        <p15:presenceInfo xmlns:p15="http://schemas.microsoft.com/office/powerpoint/2012/main" userId="S-1-5-21-2558699318-2415493258-2942320917-6690" providerId="AD"/>
      </p:ext>
    </p:extLst>
  </p:cmAuthor>
  <p:cmAuthor id="3" name="Thy Tran" initials="TT" lastIdx="1" clrIdx="2">
    <p:extLst>
      <p:ext uri="{19B8F6BF-5375-455C-9EA6-DF929625EA0E}">
        <p15:presenceInfo xmlns:p15="http://schemas.microsoft.com/office/powerpoint/2012/main" userId="S-1-5-21-2558699318-2415493258-2942320917-7129" providerId="AD"/>
      </p:ext>
    </p:extLst>
  </p:cmAuthor>
  <p:cmAuthor id="4" name="Brenda Magennis" initials="BM [2]" lastIdx="1" clrIdx="3">
    <p:extLst>
      <p:ext uri="{19B8F6BF-5375-455C-9EA6-DF929625EA0E}">
        <p15:presenceInfo xmlns:p15="http://schemas.microsoft.com/office/powerpoint/2012/main" userId="S::bmagennis@ihrdc1.onmicrosoft.com::02943bfe-588f-4acf-81d3-b24b47008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395"/>
    <a:srgbClr val="FFCC00"/>
    <a:srgbClr val="FFCC99"/>
    <a:srgbClr val="FF9933"/>
    <a:srgbClr val="CCCCFF"/>
    <a:srgbClr val="99CC00"/>
    <a:srgbClr val="99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257" autoAdjust="0"/>
  </p:normalViewPr>
  <p:slideViewPr>
    <p:cSldViewPr snapToGrid="0">
      <p:cViewPr varScale="1">
        <p:scale>
          <a:sx n="67" d="100"/>
          <a:sy n="67" d="100"/>
        </p:scale>
        <p:origin x="1188" y="44"/>
      </p:cViewPr>
      <p:guideLst>
        <p:guide orient="horz" pos="3553"/>
        <p:guide pos="5853"/>
        <p:guide pos="240"/>
        <p:guide pos="3291"/>
        <p:guide pos="3384"/>
        <p:guide pos="730"/>
        <p:guide pos="929"/>
      </p:guideLst>
    </p:cSldViewPr>
  </p:slideViewPr>
  <p:outlineViewPr>
    <p:cViewPr>
      <p:scale>
        <a:sx n="33" d="100"/>
        <a:sy n="33" d="100"/>
      </p:scale>
      <p:origin x="0" y="30852"/>
    </p:cViewPr>
  </p:outlineViewPr>
  <p:notesTextViewPr>
    <p:cViewPr>
      <p:scale>
        <a:sx n="100" d="100"/>
        <a:sy n="100" d="100"/>
      </p:scale>
      <p:origin x="0" y="0"/>
    </p:cViewPr>
  </p:notesTextViewPr>
  <p:sorterViewPr>
    <p:cViewPr>
      <p:scale>
        <a:sx n="60" d="100"/>
        <a:sy n="60" d="100"/>
      </p:scale>
      <p:origin x="0" y="0"/>
    </p:cViewPr>
  </p:sorterViewPr>
  <p:notesViewPr>
    <p:cSldViewPr snapToGrid="0">
      <p:cViewPr>
        <p:scale>
          <a:sx n="150" d="100"/>
          <a:sy n="150" d="100"/>
        </p:scale>
        <p:origin x="2256" y="-32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6" y="2"/>
            <a:ext cx="3170866" cy="478329"/>
          </a:xfrm>
          <a:prstGeom prst="rect">
            <a:avLst/>
          </a:prstGeom>
          <a:noFill/>
          <a:ln w="9525">
            <a:noFill/>
            <a:miter lim="800000"/>
            <a:headEnd/>
            <a:tailEnd/>
          </a:ln>
          <a:effectLst/>
        </p:spPr>
        <p:txBody>
          <a:bodyPr vert="horz" wrap="square" lIns="96234" tIns="48119" rIns="96234" bIns="48119" numCol="1" anchor="t" anchorCtr="0" compatLnSpc="1">
            <a:prstTxWarp prst="textNoShape">
              <a:avLst/>
            </a:prstTxWarp>
          </a:bodyPr>
          <a:lstStyle>
            <a:lvl1pPr defTabSz="963372">
              <a:defRPr sz="1300">
                <a:latin typeface="Arial" charset="0"/>
                <a:cs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4144338" y="2"/>
            <a:ext cx="3170866" cy="478329"/>
          </a:xfrm>
          <a:prstGeom prst="rect">
            <a:avLst/>
          </a:prstGeom>
          <a:noFill/>
          <a:ln w="9525">
            <a:noFill/>
            <a:miter lim="800000"/>
            <a:headEnd/>
            <a:tailEnd/>
          </a:ln>
          <a:effectLst/>
        </p:spPr>
        <p:txBody>
          <a:bodyPr vert="horz" wrap="square" lIns="96234" tIns="48119" rIns="96234" bIns="48119" numCol="1" anchor="t" anchorCtr="0" compatLnSpc="1">
            <a:prstTxWarp prst="textNoShape">
              <a:avLst/>
            </a:prstTxWarp>
          </a:bodyPr>
          <a:lstStyle>
            <a:lvl1pPr algn="r" defTabSz="963372">
              <a:defRPr sz="1300">
                <a:latin typeface="Arial" charset="0"/>
                <a:cs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6" y="9122872"/>
            <a:ext cx="3170866" cy="478329"/>
          </a:xfrm>
          <a:prstGeom prst="rect">
            <a:avLst/>
          </a:prstGeom>
          <a:noFill/>
          <a:ln w="9525">
            <a:noFill/>
            <a:miter lim="800000"/>
            <a:headEnd/>
            <a:tailEnd/>
          </a:ln>
          <a:effectLst/>
        </p:spPr>
        <p:txBody>
          <a:bodyPr vert="horz" wrap="square" lIns="96234" tIns="48119" rIns="96234" bIns="48119" numCol="1" anchor="b" anchorCtr="0" compatLnSpc="1">
            <a:prstTxWarp prst="textNoShape">
              <a:avLst/>
            </a:prstTxWarp>
          </a:bodyPr>
          <a:lstStyle>
            <a:lvl1pPr defTabSz="963372">
              <a:defRPr sz="1300">
                <a:latin typeface="Arial" charset="0"/>
                <a:cs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4144338" y="9122872"/>
            <a:ext cx="3170866" cy="478329"/>
          </a:xfrm>
          <a:prstGeom prst="rect">
            <a:avLst/>
          </a:prstGeom>
          <a:noFill/>
          <a:ln w="9525">
            <a:noFill/>
            <a:miter lim="800000"/>
            <a:headEnd/>
            <a:tailEnd/>
          </a:ln>
          <a:effectLst/>
        </p:spPr>
        <p:txBody>
          <a:bodyPr vert="horz" wrap="square" lIns="96234" tIns="48119" rIns="96234" bIns="48119" numCol="1" anchor="b" anchorCtr="0" compatLnSpc="1">
            <a:prstTxWarp prst="textNoShape">
              <a:avLst/>
            </a:prstTxWarp>
          </a:bodyPr>
          <a:lstStyle>
            <a:lvl1pPr algn="r" defTabSz="963372">
              <a:defRPr sz="1300">
                <a:latin typeface="Arial" charset="0"/>
                <a:cs typeface="Arial" charset="0"/>
              </a:defRPr>
            </a:lvl1pPr>
          </a:lstStyle>
          <a:p>
            <a:pPr>
              <a:defRPr/>
            </a:pPr>
            <a:fld id="{51824AA8-6BBF-4CA5-BC87-8DE263AD6628}" type="slidenum">
              <a:rPr lang="en-US"/>
              <a:pPr>
                <a:defRPr/>
              </a:pPr>
              <a:t>‹#›</a:t>
            </a:fld>
            <a:endParaRPr lang="en-US"/>
          </a:p>
        </p:txBody>
      </p:sp>
    </p:spTree>
    <p:extLst>
      <p:ext uri="{BB962C8B-B14F-4D97-AF65-F5344CB8AC3E}">
        <p14:creationId xmlns:p14="http://schemas.microsoft.com/office/powerpoint/2010/main" val="2281347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6" y="3"/>
            <a:ext cx="3192573" cy="471731"/>
          </a:xfrm>
          <a:prstGeom prst="rect">
            <a:avLst/>
          </a:prstGeom>
          <a:noFill/>
          <a:ln w="9525">
            <a:noFill/>
            <a:miter lim="800000"/>
            <a:headEnd/>
            <a:tailEnd/>
          </a:ln>
          <a:effectLst/>
        </p:spPr>
        <p:txBody>
          <a:bodyPr vert="horz" wrap="square" lIns="94662" tIns="47332" rIns="94662" bIns="47332" numCol="1" anchor="t" anchorCtr="0" compatLnSpc="1">
            <a:prstTxWarp prst="textNoShape">
              <a:avLst/>
            </a:prstTxWarp>
          </a:bodyPr>
          <a:lstStyle>
            <a:lvl1pPr defTabSz="946962">
              <a:defRPr sz="1300">
                <a:latin typeface="Arial"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4149348" y="3"/>
            <a:ext cx="3192573" cy="471731"/>
          </a:xfrm>
          <a:prstGeom prst="rect">
            <a:avLst/>
          </a:prstGeom>
          <a:noFill/>
          <a:ln w="9525">
            <a:noFill/>
            <a:miter lim="800000"/>
            <a:headEnd/>
            <a:tailEnd/>
          </a:ln>
          <a:effectLst/>
        </p:spPr>
        <p:txBody>
          <a:bodyPr vert="horz" wrap="square" lIns="94662" tIns="47332" rIns="94662" bIns="47332" numCol="1" anchor="t" anchorCtr="0" compatLnSpc="1">
            <a:prstTxWarp prst="textNoShape">
              <a:avLst/>
            </a:prstTxWarp>
          </a:bodyPr>
          <a:lstStyle>
            <a:lvl1pPr algn="r" defTabSz="946962">
              <a:defRPr sz="1300">
                <a:latin typeface="Arial" charset="0"/>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92200" y="708025"/>
            <a:ext cx="5078413" cy="362743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56770" y="4570513"/>
            <a:ext cx="5348227" cy="4336291"/>
          </a:xfrm>
          <a:prstGeom prst="rect">
            <a:avLst/>
          </a:prstGeom>
          <a:noFill/>
          <a:ln w="9525">
            <a:noFill/>
            <a:miter lim="800000"/>
            <a:headEnd/>
            <a:tailEnd/>
          </a:ln>
          <a:effectLst/>
        </p:spPr>
        <p:txBody>
          <a:bodyPr vert="horz" wrap="square" lIns="94662" tIns="47332" rIns="94662" bIns="473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6" y="9142669"/>
            <a:ext cx="3192573" cy="471731"/>
          </a:xfrm>
          <a:prstGeom prst="rect">
            <a:avLst/>
          </a:prstGeom>
          <a:noFill/>
          <a:ln w="9525">
            <a:noFill/>
            <a:miter lim="800000"/>
            <a:headEnd/>
            <a:tailEnd/>
          </a:ln>
          <a:effectLst/>
        </p:spPr>
        <p:txBody>
          <a:bodyPr vert="horz" wrap="square" lIns="94662" tIns="47332" rIns="94662" bIns="47332" numCol="1" anchor="b" anchorCtr="0" compatLnSpc="1">
            <a:prstTxWarp prst="textNoShape">
              <a:avLst/>
            </a:prstTxWarp>
          </a:bodyPr>
          <a:lstStyle>
            <a:lvl1pPr defTabSz="946962">
              <a:defRPr sz="1300">
                <a:latin typeface="Arial"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4149348" y="9142669"/>
            <a:ext cx="3192573" cy="471731"/>
          </a:xfrm>
          <a:prstGeom prst="rect">
            <a:avLst/>
          </a:prstGeom>
          <a:noFill/>
          <a:ln w="9525">
            <a:noFill/>
            <a:miter lim="800000"/>
            <a:headEnd/>
            <a:tailEnd/>
          </a:ln>
          <a:effectLst/>
        </p:spPr>
        <p:txBody>
          <a:bodyPr vert="horz" wrap="square" lIns="94662" tIns="47332" rIns="94662" bIns="47332" numCol="1" anchor="b" anchorCtr="0" compatLnSpc="1">
            <a:prstTxWarp prst="textNoShape">
              <a:avLst/>
            </a:prstTxWarp>
          </a:bodyPr>
          <a:lstStyle>
            <a:lvl1pPr algn="r" defTabSz="946962">
              <a:defRPr sz="1300">
                <a:latin typeface="Arial" charset="0"/>
                <a:cs typeface="Arial" charset="0"/>
              </a:defRPr>
            </a:lvl1pPr>
          </a:lstStyle>
          <a:p>
            <a:pPr>
              <a:defRPr/>
            </a:pPr>
            <a:fld id="{5E5BE99D-4BED-4334-B381-55966E3A1B2F}" type="slidenum">
              <a:rPr lang="en-US"/>
              <a:pPr>
                <a:defRPr/>
              </a:pPr>
              <a:t>‹#›</a:t>
            </a:fld>
            <a:endParaRPr lang="en-US"/>
          </a:p>
        </p:txBody>
      </p:sp>
    </p:spTree>
    <p:extLst>
      <p:ext uri="{BB962C8B-B14F-4D97-AF65-F5344CB8AC3E}">
        <p14:creationId xmlns:p14="http://schemas.microsoft.com/office/powerpoint/2010/main" val="2023087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05036-AD46-47B9-ACBF-2886374D03F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4"/>
            <a:ext cx="816133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753CFE-6A61-4814-B1E2-3D32BE5D818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9427" y="1600204"/>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2" y="1600204"/>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512DEE-B731-4D9A-BA39-EEF26F650F7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2"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2"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70FEA8-0BF5-4E39-93BD-A347BFE2683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AAF877-F564-40E3-B553-CAEFB503187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4495BD-1CC6-400A-B296-E324B887BDA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7" y="273050"/>
            <a:ext cx="315912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54438" y="273054"/>
            <a:ext cx="5367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9427" y="1435103"/>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A661E8-DCF2-4F59-ADD7-5CE64DDC111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81188" y="612775"/>
            <a:ext cx="5761037"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7A6E2B-DDA1-4ACB-8A3C-77239380CAB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FF0A2D-9AA0-49DB-8F53-22AEAB80AFD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74642"/>
            <a:ext cx="21605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9428" y="274642"/>
            <a:ext cx="6329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6A9C32-6590-476C-A823-4B2550E00B0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79266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04145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dirty="0"/>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14242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69088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81467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63272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6612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74575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dirty="0"/>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09125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2817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65255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85278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01391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9615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dirty="0"/>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37511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103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10136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36533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63804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03498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46225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0500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extLst>
      <p:ext uri="{BB962C8B-B14F-4D97-AF65-F5344CB8AC3E}">
        <p14:creationId xmlns:p14="http://schemas.microsoft.com/office/powerpoint/2010/main" val="3992148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181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2"/>
          <p:cNvSpPr>
            <a:spLocks noGrp="1" noChangeArrowheads="1"/>
          </p:cNvSpPr>
          <p:nvPr>
            <p:ph type="sldNum" sz="quarter" idx="10"/>
          </p:nvPr>
        </p:nvSpPr>
        <p:spPr>
          <a:xfrm>
            <a:off x="7357589" y="6469068"/>
            <a:ext cx="1963579" cy="217487"/>
          </a:xfrm>
        </p:spPr>
        <p:txBody>
          <a:bodyPr/>
          <a:lstStyle>
            <a:lvl1pPr algn="r">
              <a:defRPr>
                <a:solidFill>
                  <a:schemeClr val="tx1"/>
                </a:solidFill>
                <a:latin typeface="Calibri" pitchFamily="34" charset="0"/>
                <a:cs typeface="Calibri" pitchFamily="34" charset="0"/>
              </a:defRPr>
            </a:lvl1pPr>
          </a:lstStyle>
          <a:p>
            <a:fld id="{EE31F959-14C5-456F-A385-F74BA9A4B4E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7513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98547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95338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51868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62604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extLst>
      <p:ext uri="{BB962C8B-B14F-4D97-AF65-F5344CB8AC3E}">
        <p14:creationId xmlns:p14="http://schemas.microsoft.com/office/powerpoint/2010/main" val="3792423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70482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2"/>
          <p:cNvSpPr>
            <a:spLocks noGrp="1" noChangeArrowheads="1"/>
          </p:cNvSpPr>
          <p:nvPr>
            <p:ph type="sldNum" sz="quarter" idx="10"/>
          </p:nvPr>
        </p:nvSpPr>
        <p:spPr>
          <a:xfrm>
            <a:off x="7357589" y="6469068"/>
            <a:ext cx="1963579" cy="217487"/>
          </a:xfrm>
        </p:spPr>
        <p:txBody>
          <a:bodyPr/>
          <a:lstStyle>
            <a:lvl1pPr algn="r">
              <a:defRPr>
                <a:solidFill>
                  <a:schemeClr val="tx1"/>
                </a:solidFill>
                <a:latin typeface="Calibri" pitchFamily="34" charset="0"/>
                <a:cs typeface="Calibri" pitchFamily="34" charset="0"/>
              </a:defRPr>
            </a:lvl1pPr>
          </a:lstStyle>
          <a:p>
            <a:fld id="{EE31F959-14C5-456F-A385-F74BA9A4B4E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217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6740" y="300038"/>
            <a:ext cx="8592741" cy="608012"/>
          </a:xfrm>
        </p:spPr>
        <p:txBody>
          <a:bodyPr/>
          <a:lstStyle/>
          <a:p>
            <a:r>
              <a:rPr lang="en-US"/>
              <a:t>Click to edit Master title style</a:t>
            </a:r>
          </a:p>
        </p:txBody>
      </p:sp>
      <p:sp>
        <p:nvSpPr>
          <p:cNvPr id="3" name="Table Placeholder 2"/>
          <p:cNvSpPr>
            <a:spLocks noGrp="1"/>
          </p:cNvSpPr>
          <p:nvPr>
            <p:ph type="tbl" idx="1"/>
          </p:nvPr>
        </p:nvSpPr>
        <p:spPr>
          <a:xfrm>
            <a:off x="565074" y="1524000"/>
            <a:ext cx="8471059" cy="3576638"/>
          </a:xfrm>
        </p:spPr>
        <p:txBody>
          <a:bodyPr/>
          <a:lstStyle/>
          <a:p>
            <a:pPr lvl="0"/>
            <a:r>
              <a:rPr lang="en-US" noProof="0"/>
              <a:t>Click icon to add table</a:t>
            </a:r>
          </a:p>
        </p:txBody>
      </p:sp>
      <p:sp>
        <p:nvSpPr>
          <p:cNvPr id="4" name="Rectangle 6"/>
          <p:cNvSpPr>
            <a:spLocks noGrp="1" noChangeArrowheads="1"/>
          </p:cNvSpPr>
          <p:nvPr>
            <p:ph type="sldNum" sz="quarter" idx="10"/>
          </p:nvPr>
        </p:nvSpPr>
        <p:spPr>
          <a:ln/>
        </p:spPr>
        <p:txBody>
          <a:bodyPr/>
          <a:lstStyle>
            <a:lvl1pPr>
              <a:defRPr/>
            </a:lvl1pPr>
          </a:lstStyle>
          <a:p>
            <a:fld id="{EE31F959-14C5-456F-A385-F74BA9A4B4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6473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6"/>
            </a:lvl1pPr>
          </a:lstStyle>
          <a:p>
            <a:r>
              <a:rPr lang="en-US"/>
              <a:t>Click to edit Master title style</a:t>
            </a:r>
            <a:endParaRPr lang="en-US" dirty="0"/>
          </a:p>
        </p:txBody>
      </p:sp>
      <p:sp>
        <p:nvSpPr>
          <p:cNvPr id="3" name="Content Placeholder 2"/>
          <p:cNvSpPr>
            <a:spLocks noGrp="1"/>
          </p:cNvSpPr>
          <p:nvPr>
            <p:ph idx="1"/>
          </p:nvPr>
        </p:nvSpPr>
        <p:spPr>
          <a:xfrm>
            <a:off x="276957" y="1168401"/>
            <a:ext cx="4422090"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845734" y="1168401"/>
            <a:ext cx="4447738"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904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8_Title w content and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6"/>
            </a:lvl1pPr>
          </a:lstStyle>
          <a:p>
            <a:r>
              <a:rPr lang="en-US"/>
              <a:t>Click to edit Master title style</a:t>
            </a:r>
            <a:endParaRPr lang="en-US" dirty="0"/>
          </a:p>
        </p:txBody>
      </p:sp>
      <p:sp>
        <p:nvSpPr>
          <p:cNvPr id="8" name="Rectangle 19"/>
          <p:cNvSpPr>
            <a:spLocks noGrp="1" noChangeArrowheads="1"/>
          </p:cNvSpPr>
          <p:nvPr>
            <p:ph idx="11"/>
          </p:nvPr>
        </p:nvSpPr>
        <p:spPr bwMode="auto">
          <a:xfrm>
            <a:off x="276963" y="952443"/>
            <a:ext cx="9016512" cy="103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p:txBody>
      </p:sp>
      <p:sp>
        <p:nvSpPr>
          <p:cNvPr id="9" name="Content Placeholder 2"/>
          <p:cNvSpPr>
            <a:spLocks noGrp="1"/>
          </p:cNvSpPr>
          <p:nvPr>
            <p:ph idx="12"/>
          </p:nvPr>
        </p:nvSpPr>
        <p:spPr>
          <a:xfrm>
            <a:off x="276957" y="2084500"/>
            <a:ext cx="4431324" cy="3759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4882665" y="2084500"/>
            <a:ext cx="4410808" cy="3759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4044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130429"/>
            <a:ext cx="8159750" cy="1470025"/>
          </a:xfrm>
        </p:spPr>
        <p:txBody>
          <a:bodyPr/>
          <a:lstStyle/>
          <a:p>
            <a:r>
              <a:rPr lang="en-US"/>
              <a:t>Click to edit Master title style</a:t>
            </a:r>
          </a:p>
        </p:txBody>
      </p:sp>
      <p:sp>
        <p:nvSpPr>
          <p:cNvPr id="3" name="Subtitle 2"/>
          <p:cNvSpPr>
            <a:spLocks noGrp="1"/>
          </p:cNvSpPr>
          <p:nvPr>
            <p:ph type="subTitle" idx="1"/>
          </p:nvPr>
        </p:nvSpPr>
        <p:spPr>
          <a:xfrm>
            <a:off x="1439865" y="3886200"/>
            <a:ext cx="672147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F5CB8C-5A4F-4924-8864-D8C7232D1C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36" r:id="rId5"/>
    <p:sldLayoutId id="2147484037" r:id="rId6"/>
    <p:sldLayoutId id="2147484080" r:id="rId7"/>
    <p:sldLayoutId id="2147484084"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79426" y="274638"/>
            <a:ext cx="86423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79426" y="1600204"/>
            <a:ext cx="864235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9426" y="6356354"/>
            <a:ext cx="22415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279776" y="6356354"/>
            <a:ext cx="30416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880226" y="6356354"/>
            <a:ext cx="224155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E5031EA-5544-46E5-9115-F709F19C59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437360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4401694"/>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69934667"/>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1306240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29923668"/>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9443" y="1954433"/>
            <a:ext cx="3180858" cy="540167"/>
          </a:xfrm>
        </p:spPr>
        <p:txBody>
          <a:bodyPr/>
          <a:lstStyle/>
          <a:p>
            <a:pPr algn="l"/>
            <a:r>
              <a:rPr lang="en-US" dirty="0"/>
              <a:t>Version 4.21</a:t>
            </a:r>
          </a:p>
        </p:txBody>
      </p:sp>
      <p:sp>
        <p:nvSpPr>
          <p:cNvPr id="4" name="Subtitle 3"/>
          <p:cNvSpPr>
            <a:spLocks noGrp="1"/>
          </p:cNvSpPr>
          <p:nvPr>
            <p:ph type="subTitle" idx="1"/>
          </p:nvPr>
        </p:nvSpPr>
        <p:spPr>
          <a:xfrm>
            <a:off x="6109443" y="2494600"/>
            <a:ext cx="3022686" cy="1752600"/>
          </a:xfrm>
        </p:spPr>
        <p:txBody>
          <a:bodyPr/>
          <a:lstStyle/>
          <a:p>
            <a:pPr algn="l"/>
            <a:r>
              <a:rPr lang="en-US" dirty="0"/>
              <a:t>CMS Online</a:t>
            </a:r>
          </a:p>
          <a:p>
            <a:pPr algn="l"/>
            <a:r>
              <a:rPr lang="en-US" dirty="0"/>
              <a:t>Quarterly Release Notes</a:t>
            </a:r>
          </a:p>
          <a:p>
            <a:pPr algn="l"/>
            <a:endParaRPr lang="en-US" dirty="0"/>
          </a:p>
          <a:p>
            <a:pPr algn="l"/>
            <a:r>
              <a:rPr lang="en-US" dirty="0"/>
              <a:t>June 2021</a:t>
            </a:r>
          </a:p>
        </p:txBody>
      </p:sp>
      <p:sp>
        <p:nvSpPr>
          <p:cNvPr id="5" name="TextBox 4"/>
          <p:cNvSpPr txBox="1"/>
          <p:nvPr/>
        </p:nvSpPr>
        <p:spPr bwMode="auto">
          <a:xfrm>
            <a:off x="2261970" y="6057755"/>
            <a:ext cx="5358816" cy="267525"/>
          </a:xfrm>
          <a:prstGeom prst="rect">
            <a:avLst/>
          </a:prstGeom>
          <a:noFill/>
          <a:ln w="9525">
            <a:noFill/>
            <a:miter lim="800000"/>
            <a:headEnd/>
            <a:tailEnd/>
          </a:ln>
        </p:spPr>
        <p:txBody>
          <a:bodyPr vert="horz" wrap="square" lIns="82058" tIns="41029" rIns="82058" bIns="41029" numCol="1" rtlCol="0" anchor="ctr" anchorCtr="0" compatLnSpc="1">
            <a:prstTxWarp prst="textNoShape">
              <a:avLst/>
            </a:prstTxWarp>
            <a:spAutoFit/>
          </a:bodyPr>
          <a:lstStyle/>
          <a:p>
            <a:r>
              <a:rPr lang="en-US" sz="1200" b="0" i="1" kern="0" dirty="0">
                <a:solidFill>
                  <a:schemeClr val="tx1">
                    <a:lumMod val="50000"/>
                    <a:lumOff val="50000"/>
                  </a:schemeClr>
                </a:solidFill>
              </a:rPr>
              <a:t>© Copyright 2021 International Human Resources Development Corporation</a:t>
            </a:r>
          </a:p>
        </p:txBody>
      </p:sp>
      <p:pic>
        <p:nvPicPr>
          <p:cNvPr id="6" name="Picture 5">
            <a:extLst>
              <a:ext uri="{FF2B5EF4-FFF2-40B4-BE49-F238E27FC236}">
                <a16:creationId xmlns:a16="http://schemas.microsoft.com/office/drawing/2014/main" id="{1BC3F656-3E6A-494B-9E31-7EC6FBDD573C}"/>
              </a:ext>
            </a:extLst>
          </p:cNvPr>
          <p:cNvPicPr>
            <a:picLocks noChangeAspect="1"/>
          </p:cNvPicPr>
          <p:nvPr/>
        </p:nvPicPr>
        <p:blipFill>
          <a:blip r:embed="rId2"/>
          <a:stretch>
            <a:fillRect/>
          </a:stretch>
        </p:blipFill>
        <p:spPr>
          <a:xfrm>
            <a:off x="195598" y="532720"/>
            <a:ext cx="5851090" cy="5229412"/>
          </a:xfrm>
          <a:prstGeom prst="rect">
            <a:avLst/>
          </a:prstGeom>
          <a:ln>
            <a:solidFill>
              <a:schemeClr val="accent1"/>
            </a:solidFill>
          </a:ln>
        </p:spPr>
      </p:pic>
    </p:spTree>
    <p:extLst>
      <p:ext uri="{BB962C8B-B14F-4D97-AF65-F5344CB8AC3E}">
        <p14:creationId xmlns:p14="http://schemas.microsoft.com/office/powerpoint/2010/main" val="2357451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3C49-80D6-4A63-806C-D0AEC6EECF10}"/>
              </a:ext>
            </a:extLst>
          </p:cNvPr>
          <p:cNvSpPr>
            <a:spLocks noGrp="1"/>
          </p:cNvSpPr>
          <p:nvPr>
            <p:ph type="title"/>
          </p:nvPr>
        </p:nvSpPr>
        <p:spPr/>
        <p:txBody>
          <a:bodyPr/>
          <a:lstStyle/>
          <a:p>
            <a:r>
              <a:rPr lang="en-US" dirty="0"/>
              <a:t>User Accounts Updates: Users List</a:t>
            </a:r>
          </a:p>
        </p:txBody>
      </p:sp>
      <p:sp>
        <p:nvSpPr>
          <p:cNvPr id="3" name="Content Placeholder 2">
            <a:extLst>
              <a:ext uri="{FF2B5EF4-FFF2-40B4-BE49-F238E27FC236}">
                <a16:creationId xmlns:a16="http://schemas.microsoft.com/office/drawing/2014/main" id="{3D569731-BAB4-49C5-BB17-0C4D8560BF1D}"/>
              </a:ext>
            </a:extLst>
          </p:cNvPr>
          <p:cNvSpPr>
            <a:spLocks noGrp="1"/>
          </p:cNvSpPr>
          <p:nvPr>
            <p:ph idx="11"/>
          </p:nvPr>
        </p:nvSpPr>
        <p:spPr/>
        <p:txBody>
          <a:bodyPr/>
          <a:lstStyle/>
          <a:p>
            <a:pPr marL="0" indent="0">
              <a:buNone/>
            </a:pPr>
            <a:r>
              <a:rPr lang="en-US" dirty="0"/>
              <a:t>Refactored grid to improve speed, separated inactive users from active, improved the search functionality in user account detail drop-downs</a:t>
            </a:r>
          </a:p>
        </p:txBody>
      </p:sp>
      <p:pic>
        <p:nvPicPr>
          <p:cNvPr id="7" name="Content Placeholder 6">
            <a:extLst>
              <a:ext uri="{FF2B5EF4-FFF2-40B4-BE49-F238E27FC236}">
                <a16:creationId xmlns:a16="http://schemas.microsoft.com/office/drawing/2014/main" id="{79B0F4D1-79BC-48F4-A6FB-A4A5A639FAD9}"/>
              </a:ext>
            </a:extLst>
          </p:cNvPr>
          <p:cNvPicPr>
            <a:picLocks noGrp="1" noChangeAspect="1"/>
          </p:cNvPicPr>
          <p:nvPr>
            <p:ph idx="12"/>
          </p:nvPr>
        </p:nvPicPr>
        <p:blipFill>
          <a:blip r:embed="rId2"/>
          <a:stretch>
            <a:fillRect/>
          </a:stretch>
        </p:blipFill>
        <p:spPr>
          <a:xfrm>
            <a:off x="286236" y="1982834"/>
            <a:ext cx="4432300" cy="2519583"/>
          </a:xfrm>
          <a:ln>
            <a:solidFill>
              <a:schemeClr val="accent1"/>
            </a:solidFill>
          </a:ln>
        </p:spPr>
      </p:pic>
      <p:sp>
        <p:nvSpPr>
          <p:cNvPr id="5" name="Content Placeholder 4">
            <a:extLst>
              <a:ext uri="{FF2B5EF4-FFF2-40B4-BE49-F238E27FC236}">
                <a16:creationId xmlns:a16="http://schemas.microsoft.com/office/drawing/2014/main" id="{857E980E-31BC-4DF7-9B57-0C8958431A0C}"/>
              </a:ext>
            </a:extLst>
          </p:cNvPr>
          <p:cNvSpPr>
            <a:spLocks noGrp="1"/>
          </p:cNvSpPr>
          <p:nvPr>
            <p:ph idx="13"/>
          </p:nvPr>
        </p:nvSpPr>
        <p:spPr>
          <a:xfrm>
            <a:off x="6410959" y="2084500"/>
            <a:ext cx="2882513" cy="3759072"/>
          </a:xfrm>
        </p:spPr>
        <p:txBody>
          <a:bodyPr/>
          <a:lstStyle/>
          <a:p>
            <a:pPr marL="0" indent="0">
              <a:buNone/>
            </a:pPr>
            <a:r>
              <a:rPr lang="en-US" sz="2000" b="1" dirty="0">
                <a:latin typeface="+mj-lt"/>
              </a:rPr>
              <a:t>Key Features include</a:t>
            </a:r>
            <a:r>
              <a:rPr lang="en-US" sz="2000" dirty="0">
                <a:latin typeface="+mj-lt"/>
              </a:rPr>
              <a:t>:</a:t>
            </a:r>
          </a:p>
          <a:p>
            <a:pPr marL="285750" indent="-285750">
              <a:buFont typeface="Wingdings" panose="05000000000000000000" pitchFamily="2" charset="2"/>
              <a:buChar char="Ø"/>
            </a:pPr>
            <a:r>
              <a:rPr lang="en-US" sz="1800" b="0" dirty="0">
                <a:latin typeface="+mj-lt"/>
              </a:rPr>
              <a:t>Separated Inactive Users from Active Users</a:t>
            </a:r>
          </a:p>
          <a:p>
            <a:pPr marL="285750" indent="-285750">
              <a:buFont typeface="Wingdings" panose="05000000000000000000" pitchFamily="2" charset="2"/>
              <a:buChar char="Ø"/>
            </a:pPr>
            <a:r>
              <a:rPr lang="en-US" sz="1800" b="0" dirty="0">
                <a:latin typeface="+mj-lt"/>
              </a:rPr>
              <a:t>Refactored grid to improve speed</a:t>
            </a:r>
          </a:p>
          <a:p>
            <a:pPr marL="285750" indent="-285750">
              <a:buFont typeface="Wingdings" panose="05000000000000000000" pitchFamily="2" charset="2"/>
              <a:buChar char="Ø"/>
            </a:pPr>
            <a:r>
              <a:rPr lang="en-US" sz="1800" b="0" dirty="0">
                <a:latin typeface="+mj-lt"/>
              </a:rPr>
              <a:t>Added Login ID to User Accounts grid Active Users list</a:t>
            </a:r>
          </a:p>
          <a:p>
            <a:pPr marL="285750" indent="-285750">
              <a:buFont typeface="Wingdings" panose="05000000000000000000" pitchFamily="2" charset="2"/>
              <a:buChar char="Ø"/>
            </a:pPr>
            <a:r>
              <a:rPr lang="en-US" sz="1800" dirty="0">
                <a:latin typeface="+mj-lt"/>
              </a:rPr>
              <a:t>Added easier search to dropdown lists in User Detail</a:t>
            </a:r>
          </a:p>
          <a:p>
            <a:pPr marL="285750" indent="-285750">
              <a:buFont typeface="Wingdings" panose="05000000000000000000" pitchFamily="2" charset="2"/>
              <a:buChar char="Ø"/>
            </a:pPr>
            <a:r>
              <a:rPr lang="en-US" sz="1800" b="0" dirty="0">
                <a:latin typeface="+mj-lt"/>
              </a:rPr>
              <a:t>Fixed fonts, color and alignment on user accounts</a:t>
            </a:r>
          </a:p>
          <a:p>
            <a:pPr marL="285750" indent="-285750">
              <a:buFont typeface="Wingdings" panose="05000000000000000000" pitchFamily="2" charset="2"/>
              <a:buChar char="Ø"/>
            </a:pPr>
            <a:endParaRPr lang="en-US" sz="1800" b="0" dirty="0">
              <a:latin typeface="+mj-lt"/>
            </a:endParaRPr>
          </a:p>
          <a:p>
            <a:endParaRPr lang="en-US" dirty="0"/>
          </a:p>
        </p:txBody>
      </p:sp>
      <p:pic>
        <p:nvPicPr>
          <p:cNvPr id="9" name="Picture 8">
            <a:extLst>
              <a:ext uri="{FF2B5EF4-FFF2-40B4-BE49-F238E27FC236}">
                <a16:creationId xmlns:a16="http://schemas.microsoft.com/office/drawing/2014/main" id="{83331970-8501-48DF-81BA-F456E11CD175}"/>
              </a:ext>
            </a:extLst>
          </p:cNvPr>
          <p:cNvPicPr>
            <a:picLocks noChangeAspect="1"/>
          </p:cNvPicPr>
          <p:nvPr/>
        </p:nvPicPr>
        <p:blipFill>
          <a:blip r:embed="rId3"/>
          <a:stretch>
            <a:fillRect/>
          </a:stretch>
        </p:blipFill>
        <p:spPr>
          <a:xfrm>
            <a:off x="1323848" y="3667706"/>
            <a:ext cx="4921503" cy="2082907"/>
          </a:xfrm>
          <a:prstGeom prst="rect">
            <a:avLst/>
          </a:prstGeom>
          <a:ln>
            <a:solidFill>
              <a:schemeClr val="accent1"/>
            </a:solidFill>
          </a:ln>
        </p:spPr>
      </p:pic>
    </p:spTree>
    <p:extLst>
      <p:ext uri="{BB962C8B-B14F-4D97-AF65-F5344CB8AC3E}">
        <p14:creationId xmlns:p14="http://schemas.microsoft.com/office/powerpoint/2010/main" val="1039535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06616"/>
            <a:ext cx="9010650" cy="808215"/>
          </a:xfrm>
        </p:spPr>
        <p:txBody>
          <a:bodyPr/>
          <a:lstStyle/>
          <a:p>
            <a:r>
              <a:rPr lang="en-US" dirty="0"/>
              <a:t>User Accounts Updates:  Activate an Inactive Assessment</a:t>
            </a:r>
          </a:p>
        </p:txBody>
      </p:sp>
      <p:sp>
        <p:nvSpPr>
          <p:cNvPr id="3" name="Content Placeholder 2"/>
          <p:cNvSpPr>
            <a:spLocks noGrp="1"/>
          </p:cNvSpPr>
          <p:nvPr>
            <p:ph idx="11"/>
          </p:nvPr>
        </p:nvSpPr>
        <p:spPr>
          <a:xfrm>
            <a:off x="307725" y="1397815"/>
            <a:ext cx="9016512" cy="727865"/>
          </a:xfrm>
        </p:spPr>
        <p:txBody>
          <a:bodyPr/>
          <a:lstStyle/>
          <a:p>
            <a:pPr marL="0" indent="0">
              <a:spcBef>
                <a:spcPts val="600"/>
              </a:spcBef>
              <a:buNone/>
            </a:pPr>
            <a:r>
              <a:rPr lang="en-US" sz="2000" dirty="0"/>
              <a:t>Gives Administrators the option to reactivate an assessment that was intentionally or accidentally inactivated.</a:t>
            </a:r>
          </a:p>
          <a:p>
            <a:pPr marL="0" indent="0">
              <a:spcBef>
                <a:spcPts val="600"/>
              </a:spcBef>
              <a:buNone/>
            </a:pPr>
            <a:endParaRPr lang="en-US" sz="2000" dirty="0"/>
          </a:p>
        </p:txBody>
      </p:sp>
      <p:sp>
        <p:nvSpPr>
          <p:cNvPr id="8" name="Rectangle 7"/>
          <p:cNvSpPr/>
          <p:nvPr/>
        </p:nvSpPr>
        <p:spPr>
          <a:xfrm>
            <a:off x="6633243" y="2408664"/>
            <a:ext cx="2672682" cy="1508105"/>
          </a:xfrm>
          <a:prstGeom prst="rect">
            <a:avLst/>
          </a:prstGeom>
        </p:spPr>
        <p:txBody>
          <a:bodyPr wrap="square">
            <a:spAutoFit/>
          </a:bodyPr>
          <a:lstStyle/>
          <a:p>
            <a:pPr lvl="0" defTabSz="820738" eaLnBrk="0" hangingPunct="0">
              <a:spcBef>
                <a:spcPct val="20000"/>
              </a:spcBef>
              <a:buSzPct val="100000"/>
            </a:pPr>
            <a:r>
              <a:rPr lang="en-US" sz="2000" kern="0" dirty="0">
                <a:solidFill>
                  <a:srgbClr val="000000"/>
                </a:solidFill>
                <a:latin typeface="Calibri"/>
                <a:ea typeface="ＭＳ Ｐゴシック" pitchFamily="34" charset="-128"/>
                <a:cs typeface="Calibri"/>
              </a:rPr>
              <a:t>Key Features include:</a:t>
            </a:r>
          </a:p>
          <a:p>
            <a:pPr marL="285750" indent="-285750">
              <a:buFont typeface="Wingdings" panose="05000000000000000000" pitchFamily="2" charset="2"/>
              <a:buChar char="Ø"/>
            </a:pPr>
            <a:r>
              <a:rPr lang="en-US" sz="1800" b="0" dirty="0">
                <a:latin typeface="+mj-lt"/>
              </a:rPr>
              <a:t>Saves time from raising a support ticket</a:t>
            </a:r>
          </a:p>
          <a:p>
            <a:pPr marL="285750" indent="-285750">
              <a:buFont typeface="Wingdings" panose="05000000000000000000" pitchFamily="2" charset="2"/>
              <a:buChar char="Ø"/>
            </a:pPr>
            <a:r>
              <a:rPr lang="en-US" sz="1800" b="0" dirty="0">
                <a:latin typeface="+mj-lt"/>
              </a:rPr>
              <a:t>Toggle from inactive to active</a:t>
            </a:r>
          </a:p>
        </p:txBody>
      </p:sp>
      <p:pic>
        <p:nvPicPr>
          <p:cNvPr id="7" name="Picture 6">
            <a:extLst>
              <a:ext uri="{FF2B5EF4-FFF2-40B4-BE49-F238E27FC236}">
                <a16:creationId xmlns:a16="http://schemas.microsoft.com/office/drawing/2014/main" id="{0586C0F9-B679-4DEA-98D6-E9C29F077775}"/>
              </a:ext>
            </a:extLst>
          </p:cNvPr>
          <p:cNvPicPr>
            <a:picLocks noChangeAspect="1"/>
          </p:cNvPicPr>
          <p:nvPr/>
        </p:nvPicPr>
        <p:blipFill>
          <a:blip r:embed="rId2"/>
          <a:stretch>
            <a:fillRect/>
          </a:stretch>
        </p:blipFill>
        <p:spPr>
          <a:xfrm>
            <a:off x="2309423" y="2781266"/>
            <a:ext cx="2787793" cy="1295467"/>
          </a:xfrm>
          <a:prstGeom prst="rect">
            <a:avLst/>
          </a:prstGeom>
        </p:spPr>
      </p:pic>
    </p:spTree>
    <p:extLst>
      <p:ext uri="{BB962C8B-B14F-4D97-AF65-F5344CB8AC3E}">
        <p14:creationId xmlns:p14="http://schemas.microsoft.com/office/powerpoint/2010/main" val="3503365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D7FE-2935-4DDB-879E-B3BF705212DF}"/>
              </a:ext>
            </a:extLst>
          </p:cNvPr>
          <p:cNvSpPr>
            <a:spLocks noGrp="1"/>
          </p:cNvSpPr>
          <p:nvPr>
            <p:ph type="title"/>
          </p:nvPr>
        </p:nvSpPr>
        <p:spPr/>
        <p:txBody>
          <a:bodyPr/>
          <a:lstStyle/>
          <a:p>
            <a:r>
              <a:rPr lang="en-US" dirty="0"/>
              <a:t>User Accounts Updates: User Bulk Import Improvements</a:t>
            </a:r>
          </a:p>
        </p:txBody>
      </p:sp>
      <p:sp>
        <p:nvSpPr>
          <p:cNvPr id="3" name="Content Placeholder 2">
            <a:extLst>
              <a:ext uri="{FF2B5EF4-FFF2-40B4-BE49-F238E27FC236}">
                <a16:creationId xmlns:a16="http://schemas.microsoft.com/office/drawing/2014/main" id="{13DF0B60-C865-401D-9971-5E08FDF83731}"/>
              </a:ext>
            </a:extLst>
          </p:cNvPr>
          <p:cNvSpPr>
            <a:spLocks noGrp="1"/>
          </p:cNvSpPr>
          <p:nvPr>
            <p:ph idx="11"/>
          </p:nvPr>
        </p:nvSpPr>
        <p:spPr/>
        <p:txBody>
          <a:bodyPr/>
          <a:lstStyle/>
          <a:p>
            <a:r>
              <a:rPr lang="en-US" dirty="0"/>
              <a:t>We added fields to the bulk user import template, to better align with  available fields</a:t>
            </a:r>
          </a:p>
        </p:txBody>
      </p:sp>
      <p:pic>
        <p:nvPicPr>
          <p:cNvPr id="7" name="Content Placeholder 6">
            <a:extLst>
              <a:ext uri="{FF2B5EF4-FFF2-40B4-BE49-F238E27FC236}">
                <a16:creationId xmlns:a16="http://schemas.microsoft.com/office/drawing/2014/main" id="{EE238A81-8525-4CDF-885F-E1D095B86DC4}"/>
              </a:ext>
            </a:extLst>
          </p:cNvPr>
          <p:cNvPicPr>
            <a:picLocks noGrp="1" noChangeAspect="1"/>
          </p:cNvPicPr>
          <p:nvPr>
            <p:ph idx="12"/>
          </p:nvPr>
        </p:nvPicPr>
        <p:blipFill>
          <a:blip r:embed="rId2"/>
          <a:stretch>
            <a:fillRect/>
          </a:stretch>
        </p:blipFill>
        <p:spPr>
          <a:xfrm>
            <a:off x="858572" y="2503657"/>
            <a:ext cx="4432300" cy="1132501"/>
          </a:xfrm>
          <a:ln>
            <a:solidFill>
              <a:schemeClr val="accent1"/>
            </a:solidFill>
          </a:ln>
        </p:spPr>
      </p:pic>
      <p:sp>
        <p:nvSpPr>
          <p:cNvPr id="4" name="TextBox 3">
            <a:extLst>
              <a:ext uri="{FF2B5EF4-FFF2-40B4-BE49-F238E27FC236}">
                <a16:creationId xmlns:a16="http://schemas.microsoft.com/office/drawing/2014/main" id="{73B0540E-4C50-448D-9EB9-6F32C9CE99D0}"/>
              </a:ext>
            </a:extLst>
          </p:cNvPr>
          <p:cNvSpPr txBox="1"/>
          <p:nvPr/>
        </p:nvSpPr>
        <p:spPr>
          <a:xfrm>
            <a:off x="5872480" y="1498425"/>
            <a:ext cx="2479040" cy="5509200"/>
          </a:xfrm>
          <a:prstGeom prst="rect">
            <a:avLst/>
          </a:prstGeom>
          <a:noFill/>
        </p:spPr>
        <p:txBody>
          <a:bodyPr wrap="square" rtlCol="0">
            <a:spAutoFit/>
          </a:bodyPr>
          <a:lstStyle/>
          <a:p>
            <a:r>
              <a:rPr lang="en-US" dirty="0">
                <a:latin typeface="+mj-lt"/>
              </a:rPr>
              <a:t>Fields Added:</a:t>
            </a:r>
          </a:p>
          <a:p>
            <a:pPr marL="285750" indent="-285750">
              <a:buFont typeface="Arial" panose="020B0604020202020204" pitchFamily="34" charset="0"/>
              <a:buChar char="•"/>
            </a:pPr>
            <a:r>
              <a:rPr lang="en-US" b="0" dirty="0">
                <a:latin typeface="+mj-lt"/>
              </a:rPr>
              <a:t>Salutation</a:t>
            </a:r>
          </a:p>
          <a:p>
            <a:pPr marL="285750" indent="-285750">
              <a:buFont typeface="Arial" panose="020B0604020202020204" pitchFamily="34" charset="0"/>
              <a:buChar char="•"/>
            </a:pPr>
            <a:r>
              <a:rPr lang="en-US" b="0" dirty="0">
                <a:latin typeface="+mj-lt"/>
              </a:rPr>
              <a:t>Middle Name</a:t>
            </a:r>
          </a:p>
          <a:p>
            <a:pPr marL="285750" indent="-285750">
              <a:buFont typeface="Arial" panose="020B0604020202020204" pitchFamily="34" charset="0"/>
              <a:buChar char="•"/>
            </a:pPr>
            <a:r>
              <a:rPr lang="en-US" b="0" dirty="0">
                <a:latin typeface="+mj-lt"/>
              </a:rPr>
              <a:t>Work Phone</a:t>
            </a:r>
          </a:p>
          <a:p>
            <a:pPr marL="285750" indent="-285750">
              <a:buFont typeface="Arial" panose="020B0604020202020204" pitchFamily="34" charset="0"/>
              <a:buChar char="•"/>
            </a:pPr>
            <a:r>
              <a:rPr lang="en-US" b="0" dirty="0">
                <a:latin typeface="+mj-lt"/>
              </a:rPr>
              <a:t>HR Job Title</a:t>
            </a:r>
          </a:p>
          <a:p>
            <a:pPr marL="285750" indent="-285750">
              <a:buFont typeface="Arial" panose="020B0604020202020204" pitchFamily="34" charset="0"/>
              <a:buChar char="•"/>
            </a:pPr>
            <a:r>
              <a:rPr lang="en-US" b="0" dirty="0">
                <a:latin typeface="+mj-lt"/>
              </a:rPr>
              <a:t>User Account Expiration Date</a:t>
            </a:r>
          </a:p>
          <a:p>
            <a:pPr marL="285750" indent="-285750">
              <a:buFont typeface="Arial" panose="020B0604020202020204" pitchFamily="34" charset="0"/>
              <a:buChar char="•"/>
            </a:pPr>
            <a:r>
              <a:rPr lang="en-US" b="0" dirty="0">
                <a:latin typeface="+mj-lt"/>
              </a:rPr>
              <a:t>Nationality</a:t>
            </a:r>
          </a:p>
          <a:p>
            <a:pPr marL="285750" indent="-285750">
              <a:buFont typeface="Arial" panose="020B0604020202020204" pitchFamily="34" charset="0"/>
              <a:buChar char="•"/>
            </a:pPr>
            <a:r>
              <a:rPr lang="en-US" b="0" dirty="0">
                <a:latin typeface="+mj-lt"/>
              </a:rPr>
              <a:t>User Company ID</a:t>
            </a:r>
          </a:p>
          <a:p>
            <a:pPr marL="285750" indent="-285750">
              <a:buFont typeface="Arial" panose="020B0604020202020204" pitchFamily="34" charset="0"/>
              <a:buChar char="•"/>
            </a:pPr>
            <a:r>
              <a:rPr lang="en-US" b="0" dirty="0">
                <a:latin typeface="+mj-lt"/>
              </a:rPr>
              <a:t>Supervisor Email</a:t>
            </a:r>
          </a:p>
          <a:p>
            <a:pPr marL="285750" indent="-285750">
              <a:buFont typeface="Arial" panose="020B0604020202020204" pitchFamily="34" charset="0"/>
              <a:buChar char="•"/>
            </a:pPr>
            <a:r>
              <a:rPr lang="en-US" b="0" dirty="0">
                <a:latin typeface="+mj-lt"/>
              </a:rPr>
              <a:t>Mentor Email</a:t>
            </a:r>
          </a:p>
          <a:p>
            <a:pPr marL="285750" indent="-285750">
              <a:buFont typeface="Arial" panose="020B0604020202020204" pitchFamily="34" charset="0"/>
              <a:buChar char="•"/>
            </a:pPr>
            <a:r>
              <a:rPr lang="en-US" b="0" dirty="0">
                <a:latin typeface="+mj-lt"/>
              </a:rPr>
              <a:t>Job Title</a:t>
            </a:r>
          </a:p>
          <a:p>
            <a:pPr marL="285750" indent="-285750">
              <a:buFont typeface="Arial" panose="020B0604020202020204" pitchFamily="34" charset="0"/>
              <a:buChar char="•"/>
            </a:pPr>
            <a:r>
              <a:rPr lang="en-US" b="0" dirty="0">
                <a:latin typeface="+mj-lt"/>
              </a:rPr>
              <a:t>Department</a:t>
            </a:r>
          </a:p>
          <a:p>
            <a:pPr marL="285750" indent="-285750">
              <a:buFont typeface="Arial" panose="020B0604020202020204" pitchFamily="34" charset="0"/>
              <a:buChar char="•"/>
            </a:pPr>
            <a:r>
              <a:rPr lang="en-US" b="0" dirty="0">
                <a:latin typeface="+mj-lt"/>
              </a:rPr>
              <a:t>Location</a:t>
            </a:r>
          </a:p>
          <a:p>
            <a:pPr marL="285750" indent="-285750">
              <a:buFont typeface="Arial" panose="020B0604020202020204" pitchFamily="34" charset="0"/>
              <a:buChar char="•"/>
            </a:pPr>
            <a:r>
              <a:rPr lang="en-US" b="0" dirty="0">
                <a:latin typeface="+mj-lt"/>
              </a:rPr>
              <a:t>Grade</a:t>
            </a:r>
          </a:p>
          <a:p>
            <a:pPr marL="285750" indent="-285750">
              <a:buFont typeface="Arial" panose="020B0604020202020204" pitchFamily="34" charset="0"/>
              <a:buChar char="•"/>
            </a:pPr>
            <a:r>
              <a:rPr lang="en-US" b="0" dirty="0">
                <a:latin typeface="+mj-lt"/>
              </a:rPr>
              <a:t>Employee Type</a:t>
            </a:r>
          </a:p>
          <a:p>
            <a:pPr marL="285750" indent="-285750">
              <a:buFont typeface="Arial" panose="020B0604020202020204" pitchFamily="34" charset="0"/>
              <a:buChar char="•"/>
            </a:pPr>
            <a:r>
              <a:rPr lang="en-US" b="0" dirty="0">
                <a:latin typeface="+mj-lt"/>
              </a:rPr>
              <a:t>Welcome Message Group</a:t>
            </a:r>
          </a:p>
          <a:p>
            <a:pPr marL="285750" indent="-285750">
              <a:buFont typeface="Arial" panose="020B0604020202020204" pitchFamily="34" charset="0"/>
              <a:buChar char="•"/>
            </a:pPr>
            <a:r>
              <a:rPr lang="en-US" b="0" dirty="0">
                <a:latin typeface="+mj-lt"/>
              </a:rPr>
              <a:t>Client-Defined ID</a:t>
            </a:r>
          </a:p>
          <a:p>
            <a:pPr marL="285750" indent="-285750">
              <a:buFont typeface="Arial" panose="020B0604020202020204" pitchFamily="34" charset="0"/>
              <a:buChar char="•"/>
            </a:pPr>
            <a:r>
              <a:rPr lang="en-US" b="0" dirty="0">
                <a:latin typeface="+mj-lt"/>
              </a:rPr>
              <a:t>Learner ID</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67956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D18E-BE67-4FA6-A742-93149BB967F5}"/>
              </a:ext>
            </a:extLst>
          </p:cNvPr>
          <p:cNvSpPr>
            <a:spLocks noGrp="1"/>
          </p:cNvSpPr>
          <p:nvPr>
            <p:ph type="title"/>
          </p:nvPr>
        </p:nvSpPr>
        <p:spPr/>
        <p:txBody>
          <a:bodyPr/>
          <a:lstStyle/>
          <a:p>
            <a:r>
              <a:rPr lang="en-US" dirty="0"/>
              <a:t>Company Settings Updates: Lists and Links	</a:t>
            </a:r>
          </a:p>
        </p:txBody>
      </p:sp>
      <p:sp>
        <p:nvSpPr>
          <p:cNvPr id="3" name="Content Placeholder 2">
            <a:extLst>
              <a:ext uri="{FF2B5EF4-FFF2-40B4-BE49-F238E27FC236}">
                <a16:creationId xmlns:a16="http://schemas.microsoft.com/office/drawing/2014/main" id="{3CA65A0C-E975-4228-8E5C-DA6FD4E250A1}"/>
              </a:ext>
            </a:extLst>
          </p:cNvPr>
          <p:cNvSpPr>
            <a:spLocks noGrp="1"/>
          </p:cNvSpPr>
          <p:nvPr>
            <p:ph idx="11"/>
          </p:nvPr>
        </p:nvSpPr>
        <p:spPr/>
        <p:txBody>
          <a:bodyPr/>
          <a:lstStyle/>
          <a:p>
            <a:pPr marL="0" indent="0">
              <a:buNone/>
            </a:pPr>
            <a:r>
              <a:rPr lang="en-US" dirty="0"/>
              <a:t>We added an improved search feature in Create User Links and a System List Bulk Upload option for single-tier lists</a:t>
            </a:r>
          </a:p>
        </p:txBody>
      </p:sp>
      <p:pic>
        <p:nvPicPr>
          <p:cNvPr id="7" name="Content Placeholder 6">
            <a:extLst>
              <a:ext uri="{FF2B5EF4-FFF2-40B4-BE49-F238E27FC236}">
                <a16:creationId xmlns:a16="http://schemas.microsoft.com/office/drawing/2014/main" id="{08C6B8A7-26AF-485F-BE5C-C992EC2C190A}"/>
              </a:ext>
            </a:extLst>
          </p:cNvPr>
          <p:cNvPicPr>
            <a:picLocks noGrp="1" noChangeAspect="1"/>
          </p:cNvPicPr>
          <p:nvPr>
            <p:ph idx="12"/>
          </p:nvPr>
        </p:nvPicPr>
        <p:blipFill>
          <a:blip r:embed="rId2"/>
          <a:stretch>
            <a:fillRect/>
          </a:stretch>
        </p:blipFill>
        <p:spPr>
          <a:xfrm>
            <a:off x="352861" y="1766552"/>
            <a:ext cx="5621219" cy="2786239"/>
          </a:xfrm>
          <a:ln>
            <a:solidFill>
              <a:schemeClr val="accent1"/>
            </a:solidFill>
          </a:ln>
        </p:spPr>
      </p:pic>
      <p:sp>
        <p:nvSpPr>
          <p:cNvPr id="11" name="TextBox 10">
            <a:extLst>
              <a:ext uri="{FF2B5EF4-FFF2-40B4-BE49-F238E27FC236}">
                <a16:creationId xmlns:a16="http://schemas.microsoft.com/office/drawing/2014/main" id="{EC59C1F0-19FC-4AA5-85E8-0BE80F5FBA98}"/>
              </a:ext>
            </a:extLst>
          </p:cNvPr>
          <p:cNvSpPr txBox="1"/>
          <p:nvPr/>
        </p:nvSpPr>
        <p:spPr>
          <a:xfrm>
            <a:off x="6543040" y="1410888"/>
            <a:ext cx="2958659" cy="4832092"/>
          </a:xfrm>
          <a:prstGeom prst="rect">
            <a:avLst/>
          </a:prstGeom>
          <a:noFill/>
        </p:spPr>
        <p:txBody>
          <a:bodyPr wrap="square">
            <a:spAutoFit/>
          </a:bodyPr>
          <a:lstStyle/>
          <a:p>
            <a:pPr marL="0" marR="0" lvl="0" indent="0" algn="l" defTabSz="820738" rtl="0" eaLnBrk="0" fontAlgn="base" latinLnBrk="0" hangingPunct="0">
              <a:lnSpc>
                <a:spcPct val="100000"/>
              </a:lnSpc>
              <a:spcBef>
                <a:spcPct val="20000"/>
              </a:spcBef>
              <a:spcAft>
                <a:spcPct val="0"/>
              </a:spcAft>
              <a:buClrTx/>
              <a:buSzPct val="100000"/>
              <a:buFontTx/>
              <a:buNone/>
              <a:tabLst/>
              <a:defRPr/>
            </a:pPr>
            <a:r>
              <a:rPr kumimoji="0" lang="en-US" sz="2000" b="1" i="0" u="none" strike="noStrike" kern="0" cap="none" spc="0" normalizeH="0" baseline="0" noProof="0" dirty="0">
                <a:ln>
                  <a:noFill/>
                </a:ln>
                <a:solidFill>
                  <a:srgbClr val="000000"/>
                </a:solidFill>
                <a:effectLst/>
                <a:uLnTx/>
                <a:uFillTx/>
                <a:latin typeface="Calibri"/>
                <a:ea typeface="ＭＳ Ｐゴシック" pitchFamily="34" charset="-128"/>
                <a:cs typeface="Calibri"/>
              </a:rPr>
              <a:t>Key Features include: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Scroll or start typing in dropdown search</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Saves time when working with long lists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1800" b="0" dirty="0">
                <a:solidFill>
                  <a:prstClr val="black"/>
                </a:solidFill>
                <a:latin typeface="Calibri"/>
              </a:rPr>
              <a:t>Bulk Import single-tier lists: </a:t>
            </a:r>
          </a:p>
          <a:p>
            <a:pPr marL="742950" lvl="1" indent="-285750">
              <a:buFont typeface="Wingdings" panose="05000000000000000000" pitchFamily="2" charset="2"/>
              <a:buChar char="Ø"/>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Department</a:t>
            </a:r>
          </a:p>
          <a:p>
            <a:pPr marL="742950" lvl="1" indent="-285750">
              <a:buFont typeface="Wingdings" panose="05000000000000000000" pitchFamily="2" charset="2"/>
              <a:buChar char="Ø"/>
              <a:defRPr/>
            </a:pPr>
            <a:r>
              <a:rPr lang="en-US" sz="1800" b="0" dirty="0">
                <a:solidFill>
                  <a:prstClr val="black"/>
                </a:solidFill>
                <a:latin typeface="Calibri"/>
              </a:rPr>
              <a:t>Grade</a:t>
            </a:r>
          </a:p>
          <a:p>
            <a:pPr marL="742950" lvl="1" indent="-285750">
              <a:buFont typeface="Wingdings" panose="05000000000000000000" pitchFamily="2" charset="2"/>
              <a:buChar char="Ø"/>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Shift</a:t>
            </a:r>
            <a:endParaRPr lang="en-US" sz="1800" b="0" dirty="0">
              <a:solidFill>
                <a:prstClr val="black"/>
              </a:solidFill>
              <a:latin typeface="Calibri"/>
            </a:endParaRPr>
          </a:p>
          <a:p>
            <a:pPr marL="742950" lvl="1" indent="-285750">
              <a:buFont typeface="Wingdings" panose="05000000000000000000" pitchFamily="2" charset="2"/>
              <a:buChar char="Ø"/>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Team</a:t>
            </a:r>
          </a:p>
          <a:p>
            <a:pPr marL="742950" lvl="1" indent="-285750">
              <a:buFont typeface="Wingdings" panose="05000000000000000000" pitchFamily="2" charset="2"/>
              <a:buChar char="Ø"/>
              <a:defRPr/>
            </a:pPr>
            <a:r>
              <a:rPr lang="en-US" sz="1800" b="0" dirty="0">
                <a:solidFill>
                  <a:prstClr val="black"/>
                </a:solidFill>
                <a:latin typeface="Calibri"/>
              </a:rPr>
              <a:t>Location</a:t>
            </a:r>
          </a:p>
          <a:p>
            <a:pPr marL="285750" indent="-285750">
              <a:buFont typeface="Wingdings" panose="05000000000000000000" pitchFamily="2" charset="2"/>
              <a:buChar char="Ø"/>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Fixed where unable to delete user link to competency role in manage user links</a:t>
            </a:r>
          </a:p>
          <a:p>
            <a:pPr marL="285750" indent="-285750">
              <a:buFont typeface="Wingdings" panose="05000000000000000000" pitchFamily="2" charset="2"/>
              <a:buChar char="Ø"/>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13" name="Picture 12">
            <a:extLst>
              <a:ext uri="{FF2B5EF4-FFF2-40B4-BE49-F238E27FC236}">
                <a16:creationId xmlns:a16="http://schemas.microsoft.com/office/drawing/2014/main" id="{E01EEA58-B9F4-4942-96B6-624EA5320A4D}"/>
              </a:ext>
            </a:extLst>
          </p:cNvPr>
          <p:cNvPicPr>
            <a:picLocks noChangeAspect="1"/>
          </p:cNvPicPr>
          <p:nvPr/>
        </p:nvPicPr>
        <p:blipFill>
          <a:blip r:embed="rId3"/>
          <a:stretch>
            <a:fillRect/>
          </a:stretch>
        </p:blipFill>
        <p:spPr>
          <a:xfrm>
            <a:off x="1080463" y="4552791"/>
            <a:ext cx="5385077" cy="1689187"/>
          </a:xfrm>
          <a:prstGeom prst="rect">
            <a:avLst/>
          </a:prstGeom>
          <a:ln>
            <a:solidFill>
              <a:schemeClr val="accent1"/>
            </a:solidFill>
          </a:ln>
        </p:spPr>
      </p:pic>
    </p:spTree>
    <p:extLst>
      <p:ext uri="{BB962C8B-B14F-4D97-AF65-F5344CB8AC3E}">
        <p14:creationId xmlns:p14="http://schemas.microsoft.com/office/powerpoint/2010/main" val="3882757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5470-AB49-4C5B-8F11-F98E57ED883A}"/>
              </a:ext>
            </a:extLst>
          </p:cNvPr>
          <p:cNvSpPr>
            <a:spLocks noGrp="1"/>
          </p:cNvSpPr>
          <p:nvPr>
            <p:ph type="title"/>
          </p:nvPr>
        </p:nvSpPr>
        <p:spPr/>
        <p:txBody>
          <a:bodyPr/>
          <a:lstStyle/>
          <a:p>
            <a:r>
              <a:rPr lang="en-US" dirty="0"/>
              <a:t>Administrator Access to Upload to Document Repository</a:t>
            </a:r>
          </a:p>
        </p:txBody>
      </p:sp>
      <p:sp>
        <p:nvSpPr>
          <p:cNvPr id="3" name="Content Placeholder 2">
            <a:extLst>
              <a:ext uri="{FF2B5EF4-FFF2-40B4-BE49-F238E27FC236}">
                <a16:creationId xmlns:a16="http://schemas.microsoft.com/office/drawing/2014/main" id="{4C016215-704D-4D6A-B586-9D86055E4FC4}"/>
              </a:ext>
            </a:extLst>
          </p:cNvPr>
          <p:cNvSpPr>
            <a:spLocks noGrp="1"/>
          </p:cNvSpPr>
          <p:nvPr>
            <p:ph idx="11"/>
          </p:nvPr>
        </p:nvSpPr>
        <p:spPr/>
        <p:txBody>
          <a:bodyPr/>
          <a:lstStyle/>
          <a:p>
            <a:pPr marL="0" indent="0">
              <a:buNone/>
            </a:pPr>
            <a:r>
              <a:rPr lang="en-US" dirty="0"/>
              <a:t>We added the ability for Administrators to upload, edit and delete documents from the Document Repository</a:t>
            </a:r>
          </a:p>
        </p:txBody>
      </p:sp>
      <p:pic>
        <p:nvPicPr>
          <p:cNvPr id="7" name="Content Placeholder 6">
            <a:extLst>
              <a:ext uri="{FF2B5EF4-FFF2-40B4-BE49-F238E27FC236}">
                <a16:creationId xmlns:a16="http://schemas.microsoft.com/office/drawing/2014/main" id="{3FAE688A-521A-4123-A323-35484ABDCD8B}"/>
              </a:ext>
            </a:extLst>
          </p:cNvPr>
          <p:cNvPicPr>
            <a:picLocks noGrp="1" noChangeAspect="1"/>
          </p:cNvPicPr>
          <p:nvPr>
            <p:ph idx="12"/>
          </p:nvPr>
        </p:nvPicPr>
        <p:blipFill>
          <a:blip r:embed="rId2"/>
          <a:stretch>
            <a:fillRect/>
          </a:stretch>
        </p:blipFill>
        <p:spPr>
          <a:xfrm>
            <a:off x="345308" y="1772666"/>
            <a:ext cx="1943200" cy="685835"/>
          </a:xfrm>
          <a:ln>
            <a:solidFill>
              <a:schemeClr val="accent1"/>
            </a:solidFill>
          </a:ln>
        </p:spPr>
      </p:pic>
      <p:sp>
        <p:nvSpPr>
          <p:cNvPr id="5" name="Content Placeholder 4">
            <a:extLst>
              <a:ext uri="{FF2B5EF4-FFF2-40B4-BE49-F238E27FC236}">
                <a16:creationId xmlns:a16="http://schemas.microsoft.com/office/drawing/2014/main" id="{524CAEF7-5706-454F-9174-2F3CD1469999}"/>
              </a:ext>
            </a:extLst>
          </p:cNvPr>
          <p:cNvSpPr>
            <a:spLocks noGrp="1"/>
          </p:cNvSpPr>
          <p:nvPr>
            <p:ph idx="13"/>
          </p:nvPr>
        </p:nvSpPr>
        <p:spPr>
          <a:xfrm>
            <a:off x="5506719" y="2084500"/>
            <a:ext cx="3786753" cy="3759072"/>
          </a:xfrm>
        </p:spPr>
        <p:txBody>
          <a:bodyPr/>
          <a:lstStyle/>
          <a:p>
            <a:pPr marL="0" marR="0" lvl="0" indent="0" algn="l" defTabSz="820738" rtl="0" eaLnBrk="0" fontAlgn="base" latinLnBrk="0" hangingPunct="0">
              <a:lnSpc>
                <a:spcPct val="100000"/>
              </a:lnSpc>
              <a:spcBef>
                <a:spcPct val="20000"/>
              </a:spcBef>
              <a:spcAft>
                <a:spcPct val="0"/>
              </a:spcAft>
              <a:buClrTx/>
              <a:buSzPct val="100000"/>
              <a:buFontTx/>
              <a:buNone/>
              <a:tabLst/>
              <a:defRPr/>
            </a:pPr>
            <a:r>
              <a:rPr kumimoji="0" lang="en-US" sz="2000" b="1" i="0" u="none" strike="noStrike" kern="0" cap="none" spc="0" normalizeH="0" baseline="0" noProof="0" dirty="0">
                <a:ln>
                  <a:noFill/>
                </a:ln>
                <a:solidFill>
                  <a:srgbClr val="000000"/>
                </a:solidFill>
                <a:effectLst/>
                <a:uLnTx/>
                <a:uFillTx/>
                <a:latin typeface="Calibri"/>
                <a:ea typeface="ＭＳ Ｐゴシック" pitchFamily="34" charset="-128"/>
                <a:cs typeface="Calibri"/>
              </a:rPr>
              <a:t>Key Features include: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Content Developer permissions no longer required to upload</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rPr>
              <a:t>Manage the repository </a:t>
            </a:r>
            <a:r>
              <a:rPr kumimoji="0" lang="en-US" sz="1800" b="0" i="0" u="none" strike="noStrike" kern="1200" cap="none" spc="0" normalizeH="0" baseline="0" noProof="0" dirty="0" err="1">
                <a:ln>
                  <a:noFill/>
                </a:ln>
                <a:solidFill>
                  <a:prstClr val="black"/>
                </a:solidFill>
                <a:effectLst/>
                <a:uLnTx/>
                <a:uFillTx/>
                <a:latin typeface="Calibri"/>
                <a:ea typeface="+mn-ea"/>
                <a:cs typeface="Arial" pitchFamily="34" charset="0"/>
              </a:rPr>
              <a:t>conten</a:t>
            </a:r>
            <a:r>
              <a:rPr lang="en-US" sz="1800" kern="1200" dirty="0">
                <a:solidFill>
                  <a:prstClr val="black"/>
                </a:solidFill>
                <a:ea typeface="+mn-ea"/>
                <a:cs typeface="Arial" pitchFamily="34" charset="0"/>
              </a:rPr>
              <a:t>t viewable by all users</a:t>
            </a:r>
            <a:endPar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a:p>
            <a:endParaRPr lang="en-US" dirty="0"/>
          </a:p>
        </p:txBody>
      </p:sp>
      <p:pic>
        <p:nvPicPr>
          <p:cNvPr id="9" name="Picture 8">
            <a:extLst>
              <a:ext uri="{FF2B5EF4-FFF2-40B4-BE49-F238E27FC236}">
                <a16:creationId xmlns:a16="http://schemas.microsoft.com/office/drawing/2014/main" id="{A8419E74-55EF-4859-BB7F-0AF4D5D3ED4E}"/>
              </a:ext>
            </a:extLst>
          </p:cNvPr>
          <p:cNvPicPr>
            <a:picLocks noChangeAspect="1"/>
          </p:cNvPicPr>
          <p:nvPr/>
        </p:nvPicPr>
        <p:blipFill>
          <a:blip r:embed="rId3"/>
          <a:stretch>
            <a:fillRect/>
          </a:stretch>
        </p:blipFill>
        <p:spPr>
          <a:xfrm>
            <a:off x="1907362" y="2157227"/>
            <a:ext cx="2311519" cy="2717940"/>
          </a:xfrm>
          <a:prstGeom prst="rect">
            <a:avLst/>
          </a:prstGeom>
          <a:ln>
            <a:solidFill>
              <a:schemeClr val="accent1"/>
            </a:solidFill>
          </a:ln>
        </p:spPr>
      </p:pic>
      <p:pic>
        <p:nvPicPr>
          <p:cNvPr id="11" name="Picture 10">
            <a:extLst>
              <a:ext uri="{FF2B5EF4-FFF2-40B4-BE49-F238E27FC236}">
                <a16:creationId xmlns:a16="http://schemas.microsoft.com/office/drawing/2014/main" id="{B654998A-8490-42B5-8E36-07727CED18AC}"/>
              </a:ext>
            </a:extLst>
          </p:cNvPr>
          <p:cNvPicPr>
            <a:picLocks noChangeAspect="1"/>
          </p:cNvPicPr>
          <p:nvPr/>
        </p:nvPicPr>
        <p:blipFill>
          <a:blip r:embed="rId4"/>
          <a:stretch>
            <a:fillRect/>
          </a:stretch>
        </p:blipFill>
        <p:spPr>
          <a:xfrm>
            <a:off x="1089602" y="3089959"/>
            <a:ext cx="4318000" cy="3017616"/>
          </a:xfrm>
          <a:prstGeom prst="rect">
            <a:avLst/>
          </a:prstGeom>
          <a:ln>
            <a:solidFill>
              <a:schemeClr val="accent1"/>
            </a:solidFill>
          </a:ln>
        </p:spPr>
      </p:pic>
    </p:spTree>
    <p:extLst>
      <p:ext uri="{BB962C8B-B14F-4D97-AF65-F5344CB8AC3E}">
        <p14:creationId xmlns:p14="http://schemas.microsoft.com/office/powerpoint/2010/main" val="85480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0090" y="3813349"/>
            <a:ext cx="8161020" cy="796751"/>
          </a:xfrm>
        </p:spPr>
        <p:txBody>
          <a:bodyPr/>
          <a:lstStyle/>
          <a:p>
            <a:r>
              <a:rPr lang="en-US" dirty="0"/>
              <a:t>Additional Enhancements and bug fixes</a:t>
            </a:r>
            <a:br>
              <a:rPr lang="en-US" dirty="0"/>
            </a:br>
            <a:endParaRPr lang="en-US" sz="2500" cap="none" dirty="0"/>
          </a:p>
        </p:txBody>
      </p:sp>
    </p:spTree>
    <p:extLst>
      <p:ext uri="{BB962C8B-B14F-4D97-AF65-F5344CB8AC3E}">
        <p14:creationId xmlns:p14="http://schemas.microsoft.com/office/powerpoint/2010/main" val="2221121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A8E3-6B46-4DE6-A26A-F91138800B98}"/>
              </a:ext>
            </a:extLst>
          </p:cNvPr>
          <p:cNvSpPr>
            <a:spLocks noGrp="1"/>
          </p:cNvSpPr>
          <p:nvPr>
            <p:ph type="title"/>
          </p:nvPr>
        </p:nvSpPr>
        <p:spPr/>
        <p:txBody>
          <a:bodyPr/>
          <a:lstStyle/>
          <a:p>
            <a:r>
              <a:rPr lang="en-US" dirty="0"/>
              <a:t>Enhancements and Bug Fixes</a:t>
            </a:r>
          </a:p>
        </p:txBody>
      </p:sp>
      <p:sp>
        <p:nvSpPr>
          <p:cNvPr id="3" name="Content Placeholder 2">
            <a:extLst>
              <a:ext uri="{FF2B5EF4-FFF2-40B4-BE49-F238E27FC236}">
                <a16:creationId xmlns:a16="http://schemas.microsoft.com/office/drawing/2014/main" id="{2AEBCFB1-28DA-41ED-8906-8227E3E4CA5A}"/>
              </a:ext>
            </a:extLst>
          </p:cNvPr>
          <p:cNvSpPr>
            <a:spLocks noGrp="1"/>
          </p:cNvSpPr>
          <p:nvPr>
            <p:ph idx="11"/>
          </p:nvPr>
        </p:nvSpPr>
        <p:spPr>
          <a:xfrm>
            <a:off x="276963" y="831850"/>
            <a:ext cx="9016512" cy="333432"/>
          </a:xfrm>
        </p:spPr>
        <p:txBody>
          <a:bodyPr/>
          <a:lstStyle/>
          <a:p>
            <a:pPr marL="0" indent="0">
              <a:buNone/>
            </a:pPr>
            <a:r>
              <a:rPr lang="en-US" sz="1600" dirty="0"/>
              <a:t>Important enhancements and bug fixes in this release include:</a:t>
            </a:r>
          </a:p>
        </p:txBody>
      </p:sp>
      <p:sp>
        <p:nvSpPr>
          <p:cNvPr id="4" name="Content Placeholder 3">
            <a:extLst>
              <a:ext uri="{FF2B5EF4-FFF2-40B4-BE49-F238E27FC236}">
                <a16:creationId xmlns:a16="http://schemas.microsoft.com/office/drawing/2014/main" id="{A2ABFE3F-2DE9-4651-95DD-47D7BC18E980}"/>
              </a:ext>
            </a:extLst>
          </p:cNvPr>
          <p:cNvSpPr>
            <a:spLocks noGrp="1"/>
          </p:cNvSpPr>
          <p:nvPr>
            <p:ph idx="12"/>
          </p:nvPr>
        </p:nvSpPr>
        <p:spPr>
          <a:xfrm>
            <a:off x="629919" y="1165282"/>
            <a:ext cx="8504555" cy="5022906"/>
          </a:xfrm>
        </p:spPr>
        <p:txBody>
          <a:bodyPr/>
          <a:lstStyle/>
          <a:p>
            <a:r>
              <a:rPr lang="en-US" sz="1600" b="1" dirty="0"/>
              <a:t>Learning</a:t>
            </a:r>
            <a:r>
              <a:rPr lang="en-US" sz="1600" dirty="0"/>
              <a:t>:</a:t>
            </a:r>
          </a:p>
          <a:p>
            <a:pPr lvl="1"/>
            <a:r>
              <a:rPr lang="en-US" sz="1600" dirty="0"/>
              <a:t>Course equivalency: users can get credit for course completion when completing an equivalent course (managed in database for now)</a:t>
            </a:r>
          </a:p>
          <a:p>
            <a:pPr lvl="1"/>
            <a:r>
              <a:rPr lang="en-US" sz="1600" dirty="0"/>
              <a:t>Fixed Elective Training display issue</a:t>
            </a:r>
          </a:p>
          <a:p>
            <a:r>
              <a:rPr lang="en-US" sz="1600" b="1" dirty="0"/>
              <a:t>Competency and Development</a:t>
            </a:r>
            <a:r>
              <a:rPr lang="en-US" sz="1600" dirty="0"/>
              <a:t>:</a:t>
            </a:r>
          </a:p>
          <a:p>
            <a:pPr lvl="1"/>
            <a:r>
              <a:rPr lang="en-US" sz="1600" dirty="0"/>
              <a:t>Added ability to translate minimum level required popup message</a:t>
            </a:r>
          </a:p>
          <a:p>
            <a:pPr lvl="1"/>
            <a:r>
              <a:rPr lang="en-US" sz="1600" dirty="0"/>
              <a:t>Fixed alignment in Comments &amp; Evidence section when evidence is specified</a:t>
            </a:r>
          </a:p>
          <a:p>
            <a:pPr lvl="1"/>
            <a:r>
              <a:rPr lang="en-US" sz="1600" dirty="0"/>
              <a:t>Fixed calculation on My Mentees’ Plan so % of plans does not exceed 100%</a:t>
            </a:r>
          </a:p>
          <a:p>
            <a:r>
              <a:rPr lang="en-US" sz="1600" b="1" dirty="0"/>
              <a:t>Administration/Content Development</a:t>
            </a:r>
            <a:r>
              <a:rPr lang="en-US" sz="1600" dirty="0"/>
              <a:t>:</a:t>
            </a:r>
          </a:p>
          <a:p>
            <a:pPr lvl="1"/>
            <a:r>
              <a:rPr lang="en-US" sz="1600" dirty="0"/>
              <a:t>Competency Role Builder: added column definition to distinguish between competency roles</a:t>
            </a:r>
          </a:p>
          <a:p>
            <a:pPr lvl="1"/>
            <a:r>
              <a:rPr lang="en-US" sz="1600" dirty="0"/>
              <a:t>Made the Support URL inside a production instance configurable</a:t>
            </a:r>
          </a:p>
          <a:p>
            <a:r>
              <a:rPr lang="en-US" sz="1600" b="1" dirty="0"/>
              <a:t>Reports:</a:t>
            </a:r>
          </a:p>
          <a:p>
            <a:pPr lvl="1"/>
            <a:r>
              <a:rPr lang="en-US" sz="1600" dirty="0"/>
              <a:t>Added responsive design to multiple reports to improve mobile view of the web application</a:t>
            </a:r>
          </a:p>
          <a:p>
            <a:pPr lvl="1"/>
            <a:r>
              <a:rPr lang="en-US" sz="1600" dirty="0"/>
              <a:t>Competency Management Report: Recalculated histogram mean percentage</a:t>
            </a:r>
          </a:p>
          <a:p>
            <a:pPr lvl="1"/>
            <a:r>
              <a:rPr lang="en-US" sz="1600" dirty="0"/>
              <a:t>Training History Report: added column “Acknowledged By”</a:t>
            </a:r>
          </a:p>
        </p:txBody>
      </p:sp>
    </p:spTree>
    <p:extLst>
      <p:ext uri="{BB962C8B-B14F-4D97-AF65-F5344CB8AC3E}">
        <p14:creationId xmlns:p14="http://schemas.microsoft.com/office/powerpoint/2010/main" val="1844845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Coming soon</a:t>
            </a:r>
          </a:p>
        </p:txBody>
      </p:sp>
    </p:spTree>
    <p:extLst>
      <p:ext uri="{BB962C8B-B14F-4D97-AF65-F5344CB8AC3E}">
        <p14:creationId xmlns:p14="http://schemas.microsoft.com/office/powerpoint/2010/main" val="4055062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900" dirty="0"/>
              <a:t>Next Release – 4.22 Feature Updates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63157478"/>
              </p:ext>
            </p:extLst>
          </p:nvPr>
        </p:nvGraphicFramePr>
        <p:xfrm>
          <a:off x="615616" y="1602054"/>
          <a:ext cx="8558229" cy="4288476"/>
        </p:xfrm>
        <a:graphic>
          <a:graphicData uri="http://schemas.openxmlformats.org/drawingml/2006/table">
            <a:tbl>
              <a:tblPr firstRow="1" firstCol="1">
                <a:tableStyleId>{B301B821-A1FF-4177-AEE7-76D212191A09}</a:tableStyleId>
              </a:tblPr>
              <a:tblGrid>
                <a:gridCol w="2338107">
                  <a:extLst>
                    <a:ext uri="{9D8B030D-6E8A-4147-A177-3AD203B41FA5}">
                      <a16:colId xmlns:a16="http://schemas.microsoft.com/office/drawing/2014/main" val="20000"/>
                    </a:ext>
                  </a:extLst>
                </a:gridCol>
                <a:gridCol w="6220122">
                  <a:extLst>
                    <a:ext uri="{9D8B030D-6E8A-4147-A177-3AD203B41FA5}">
                      <a16:colId xmlns:a16="http://schemas.microsoft.com/office/drawing/2014/main" val="20001"/>
                    </a:ext>
                  </a:extLst>
                </a:gridCol>
              </a:tblGrid>
              <a:tr h="274670">
                <a:tc>
                  <a:txBody>
                    <a:bodyPr/>
                    <a:lstStyle/>
                    <a:p>
                      <a:pPr marL="0" marR="0" algn="ctr">
                        <a:spcBef>
                          <a:spcPts val="0"/>
                        </a:spcBef>
                        <a:spcAft>
                          <a:spcPts val="0"/>
                        </a:spcAft>
                      </a:pPr>
                      <a:r>
                        <a:rPr lang="en-US" sz="1600" b="1" dirty="0">
                          <a:solidFill>
                            <a:srgbClr val="FFFFFF"/>
                          </a:solidFill>
                          <a:effectLst/>
                          <a:latin typeface="+mj-lt"/>
                        </a:rPr>
                        <a:t>Feature</a:t>
                      </a:r>
                      <a:endParaRPr lang="en-US" sz="14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a:solidFill>
                            <a:srgbClr val="FFFFFF"/>
                          </a:solidFill>
                          <a:effectLst/>
                          <a:latin typeface="+mj-lt"/>
                        </a:rPr>
                        <a:t>Description</a:t>
                      </a:r>
                      <a:endParaRPr lang="en-US" sz="14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590006">
                <a:tc>
                  <a:txBody>
                    <a:bodyPr/>
                    <a:lstStyle/>
                    <a:p>
                      <a:pPr marL="0" marR="0" algn="l">
                        <a:spcBef>
                          <a:spcPts val="0"/>
                        </a:spcBef>
                        <a:spcAft>
                          <a:spcPts val="0"/>
                        </a:spcAft>
                      </a:pPr>
                      <a:r>
                        <a:rPr lang="en-US" sz="1400" dirty="0">
                          <a:solidFill>
                            <a:srgbClr val="000000"/>
                          </a:solidFill>
                          <a:effectLst/>
                          <a:latin typeface="+mj-lt"/>
                        </a:rPr>
                        <a:t>Secondary Supervisor</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A limited-authority supervisor can complete a Supervisor Assessment for a specified portion of an assessment.</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650240">
                <a:tc>
                  <a:txBody>
                    <a:bodyPr/>
                    <a:lstStyle/>
                    <a:p>
                      <a:pPr marL="0" marR="0" algn="l">
                        <a:spcBef>
                          <a:spcPts val="0"/>
                        </a:spcBef>
                        <a:spcAft>
                          <a:spcPts val="0"/>
                        </a:spcAft>
                      </a:pPr>
                      <a:r>
                        <a:rPr lang="en-US" sz="1400" dirty="0">
                          <a:effectLst/>
                          <a:latin typeface="+mj-lt"/>
                          <a:ea typeface="Calibri" panose="020F0502020204030204" pitchFamily="34" charset="0"/>
                        </a:rPr>
                        <a:t>New Report: Competency Management</a:t>
                      </a:r>
                    </a:p>
                  </a:txBody>
                  <a:tcPr marL="68580" marR="68580" marT="0" marB="0" anchor="ctr"/>
                </a:tc>
                <a:tc>
                  <a:txBody>
                    <a:bodyPr/>
                    <a:lstStyle/>
                    <a:p>
                      <a:pPr marL="0" marR="0">
                        <a:spcBef>
                          <a:spcPts val="0"/>
                        </a:spcBef>
                        <a:spcAft>
                          <a:spcPts val="0"/>
                        </a:spcAft>
                      </a:pPr>
                      <a:r>
                        <a:rPr lang="en-US" sz="1400" dirty="0">
                          <a:effectLst/>
                          <a:latin typeface="+mj-lt"/>
                          <a:ea typeface="Calibri" panose="020F0502020204030204" pitchFamily="34" charset="0"/>
                        </a:rPr>
                        <a:t>We are adding a new report to Management Reports that will display full assessment data in a grid that can be filtered and manipulated by clients</a:t>
                      </a:r>
                    </a:p>
                  </a:txBody>
                  <a:tcPr marL="68580" marR="68580" marT="0" marB="0" anchor="ctr"/>
                </a:tc>
                <a:extLst>
                  <a:ext uri="{0D108BD9-81ED-4DB2-BD59-A6C34878D82A}">
                    <a16:rowId xmlns:a16="http://schemas.microsoft.com/office/drawing/2014/main" val="3411706269"/>
                  </a:ext>
                </a:extLst>
              </a:tr>
              <a:tr h="666750">
                <a:tc>
                  <a:txBody>
                    <a:bodyPr/>
                    <a:lstStyle/>
                    <a:p>
                      <a:pPr marL="0" marR="0" algn="l">
                        <a:spcBef>
                          <a:spcPts val="0"/>
                        </a:spcBef>
                        <a:spcAft>
                          <a:spcPts val="0"/>
                        </a:spcAft>
                      </a:pPr>
                      <a:r>
                        <a:rPr lang="en-US" sz="1400" dirty="0">
                          <a:solidFill>
                            <a:srgbClr val="000000"/>
                          </a:solidFill>
                          <a:effectLst/>
                          <a:latin typeface="+mj-lt"/>
                        </a:rPr>
                        <a:t>Notification Field</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We are adding a field that allows Administrators to customize mobile in-app notifications.  This is our first step toward in-app notifications in the web application.</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420370">
                <a:tc>
                  <a:txBody>
                    <a:bodyPr/>
                    <a:lstStyle/>
                    <a:p>
                      <a:pPr marL="0" marR="0" algn="l">
                        <a:spcBef>
                          <a:spcPts val="0"/>
                        </a:spcBef>
                        <a:spcAft>
                          <a:spcPts val="0"/>
                        </a:spcAft>
                      </a:pPr>
                      <a:r>
                        <a:rPr lang="en-US" sz="1400" dirty="0">
                          <a:effectLst/>
                          <a:latin typeface="+mj-lt"/>
                        </a:rPr>
                        <a:t>Career Development</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Employees can add to and maintain a history of developmental goals.</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523180">
                <a:tc>
                  <a:txBody>
                    <a:bodyPr/>
                    <a:lstStyle/>
                    <a:p>
                      <a:pPr marL="0" marR="0" algn="l">
                        <a:spcBef>
                          <a:spcPts val="0"/>
                        </a:spcBef>
                        <a:spcAft>
                          <a:spcPts val="0"/>
                        </a:spcAft>
                      </a:pPr>
                      <a:r>
                        <a:rPr lang="en-US" sz="1400" dirty="0">
                          <a:solidFill>
                            <a:srgbClr val="000000"/>
                          </a:solidFill>
                          <a:effectLst/>
                          <a:latin typeface="+mj-lt"/>
                        </a:rPr>
                        <a:t>Mandatory Training Assignments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We are adding the option to link Mandatory Training roles to competency roles.</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23180">
                <a:tc>
                  <a:txBody>
                    <a:bodyPr/>
                    <a:lstStyle/>
                    <a:p>
                      <a:pPr marL="0" marR="0" algn="l">
                        <a:spcBef>
                          <a:spcPts val="0"/>
                        </a:spcBef>
                        <a:spcAft>
                          <a:spcPts val="0"/>
                        </a:spcAft>
                      </a:pPr>
                      <a:r>
                        <a:rPr lang="en-US" sz="1400" dirty="0">
                          <a:effectLst/>
                          <a:latin typeface="+mj-lt"/>
                        </a:rPr>
                        <a:t>System Lists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latin typeface="+mj-lt"/>
                        </a:rPr>
                        <a:t>We are updating how we create list items, to make it easier and more efficient to set them up.  </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14867200"/>
                  </a:ext>
                </a:extLst>
              </a:tr>
              <a:tr h="523180">
                <a:tc>
                  <a:txBody>
                    <a:bodyPr/>
                    <a:lstStyle/>
                    <a:p>
                      <a:pPr marL="0" marR="0" algn="l">
                        <a:spcBef>
                          <a:spcPts val="0"/>
                        </a:spcBef>
                        <a:spcAft>
                          <a:spcPts val="0"/>
                        </a:spcAft>
                      </a:pPr>
                      <a:r>
                        <a:rPr lang="en-US" sz="1400" dirty="0">
                          <a:effectLst/>
                          <a:latin typeface="+mj-lt"/>
                          <a:ea typeface="Calibri" panose="020F0502020204030204" pitchFamily="34" charset="0"/>
                        </a:rPr>
                        <a:t>Training Matchup Design</a:t>
                      </a:r>
                    </a:p>
                  </a:txBody>
                  <a:tcPr marL="68580" marR="68580" marT="0" marB="0" anchor="ctr"/>
                </a:tc>
                <a:tc>
                  <a:txBody>
                    <a:bodyPr/>
                    <a:lstStyle/>
                    <a:p>
                      <a:pPr marL="0" marR="0">
                        <a:spcBef>
                          <a:spcPts val="0"/>
                        </a:spcBef>
                        <a:spcAft>
                          <a:spcPts val="0"/>
                        </a:spcAft>
                      </a:pPr>
                      <a:r>
                        <a:rPr lang="en-US" sz="1400" dirty="0">
                          <a:effectLst/>
                          <a:latin typeface="+mj-lt"/>
                          <a:ea typeface="Calibri" panose="020F0502020204030204" pitchFamily="34" charset="0"/>
                        </a:rPr>
                        <a:t>We are focusing on the analysis and design of our Training Resources Matchup feature, with the goal to simplify and create efficiency in how we match learning events to competency units</a:t>
                      </a:r>
                    </a:p>
                  </a:txBody>
                  <a:tcPr marL="68580" marR="68580" marT="0" marB="0" anchor="ctr"/>
                </a:tc>
                <a:extLst>
                  <a:ext uri="{0D108BD9-81ED-4DB2-BD59-A6C34878D82A}">
                    <a16:rowId xmlns:a16="http://schemas.microsoft.com/office/drawing/2014/main" val="3981290881"/>
                  </a:ext>
                </a:extLst>
              </a:tr>
            </a:tbl>
          </a:graphicData>
        </a:graphic>
      </p:graphicFrame>
      <p:sp>
        <p:nvSpPr>
          <p:cNvPr id="2" name="Rectangle 1"/>
          <p:cNvSpPr/>
          <p:nvPr/>
        </p:nvSpPr>
        <p:spPr>
          <a:xfrm>
            <a:off x="293687" y="967470"/>
            <a:ext cx="8996363" cy="338554"/>
          </a:xfrm>
          <a:prstGeom prst="rect">
            <a:avLst/>
          </a:prstGeom>
        </p:spPr>
        <p:txBody>
          <a:bodyPr wrap="square">
            <a:spAutoFit/>
          </a:bodyPr>
          <a:lstStyle/>
          <a:p>
            <a:pPr marL="0" indent="0">
              <a:spcAft>
                <a:spcPts val="1200"/>
              </a:spcAft>
              <a:buNone/>
            </a:pPr>
            <a:r>
              <a:rPr lang="en-US" b="0" dirty="0">
                <a:latin typeface="+mj-lt"/>
              </a:rPr>
              <a:t>CMS Online version 4.22 will be released in September 2021.  New features will include:</a:t>
            </a:r>
          </a:p>
        </p:txBody>
      </p:sp>
    </p:spTree>
    <p:extLst>
      <p:ext uri="{BB962C8B-B14F-4D97-AF65-F5344CB8AC3E}">
        <p14:creationId xmlns:p14="http://schemas.microsoft.com/office/powerpoint/2010/main" val="2250817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9C64-2611-4EDA-8312-381FC16B92FC}"/>
              </a:ext>
            </a:extLst>
          </p:cNvPr>
          <p:cNvSpPr>
            <a:spLocks noGrp="1"/>
          </p:cNvSpPr>
          <p:nvPr>
            <p:ph type="title"/>
          </p:nvPr>
        </p:nvSpPr>
        <p:spPr/>
        <p:txBody>
          <a:bodyPr/>
          <a:lstStyle/>
          <a:p>
            <a:r>
              <a:rPr lang="en-US" dirty="0"/>
              <a:t>CMS Online Mobile App</a:t>
            </a:r>
          </a:p>
        </p:txBody>
      </p:sp>
      <p:pic>
        <p:nvPicPr>
          <p:cNvPr id="6" name="Content Placeholder 5" descr="Graphical user interface, text, application&#10;&#10;Description automatically generated">
            <a:extLst>
              <a:ext uri="{FF2B5EF4-FFF2-40B4-BE49-F238E27FC236}">
                <a16:creationId xmlns:a16="http://schemas.microsoft.com/office/drawing/2014/main" id="{1EE327A1-0A4E-43A5-9961-421DC82C4BA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5797" y="1841100"/>
            <a:ext cx="1840230" cy="3982720"/>
          </a:xfrm>
          <a:ln>
            <a:solidFill>
              <a:schemeClr val="accent1"/>
            </a:solidFill>
          </a:ln>
        </p:spPr>
      </p:pic>
      <p:sp>
        <p:nvSpPr>
          <p:cNvPr id="4" name="Slide Number Placeholder 3">
            <a:extLst>
              <a:ext uri="{FF2B5EF4-FFF2-40B4-BE49-F238E27FC236}">
                <a16:creationId xmlns:a16="http://schemas.microsoft.com/office/drawing/2014/main" id="{2A70DF71-D969-41FF-B943-72AEB5DE3524}"/>
              </a:ext>
            </a:extLst>
          </p:cNvPr>
          <p:cNvSpPr>
            <a:spLocks noGrp="1"/>
          </p:cNvSpPr>
          <p:nvPr>
            <p:ph type="sldNum" sz="quarter" idx="10"/>
          </p:nvPr>
        </p:nvSpPr>
        <p:spPr/>
        <p:txBody>
          <a:bodyPr/>
          <a:lstStyle/>
          <a:p>
            <a:pPr>
              <a:defRPr/>
            </a:pPr>
            <a:fld id="{B4556A47-DC3A-44B4-A287-45FE08BD7826}" type="slidenum">
              <a:rPr lang="en-US" smtClean="0"/>
              <a:pPr>
                <a:defRPr/>
              </a:pPr>
              <a:t>19</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29F15104-500C-419A-A689-305058D71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3876" y="1841100"/>
            <a:ext cx="1840230" cy="3982720"/>
          </a:xfrm>
          <a:prstGeom prst="rect">
            <a:avLst/>
          </a:prstGeom>
          <a:ln>
            <a:solidFill>
              <a:schemeClr val="accent1"/>
            </a:solidFill>
          </a:ln>
        </p:spPr>
      </p:pic>
      <p:pic>
        <p:nvPicPr>
          <p:cNvPr id="10" name="Picture 9" descr="Graphical user interface, application&#10;&#10;Description automatically generated">
            <a:extLst>
              <a:ext uri="{FF2B5EF4-FFF2-40B4-BE49-F238E27FC236}">
                <a16:creationId xmlns:a16="http://schemas.microsoft.com/office/drawing/2014/main" id="{7717210A-1C14-425A-9C85-ED7C2C753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1956" y="1841100"/>
            <a:ext cx="1840230" cy="3982720"/>
          </a:xfrm>
          <a:prstGeom prst="rect">
            <a:avLst/>
          </a:prstGeom>
          <a:ln>
            <a:solidFill>
              <a:schemeClr val="accent1"/>
            </a:solidFill>
          </a:ln>
        </p:spPr>
      </p:pic>
      <p:pic>
        <p:nvPicPr>
          <p:cNvPr id="12" name="Picture 11" descr="Graphical user interface&#10;&#10;Description automatically generated">
            <a:extLst>
              <a:ext uri="{FF2B5EF4-FFF2-40B4-BE49-F238E27FC236}">
                <a16:creationId xmlns:a16="http://schemas.microsoft.com/office/drawing/2014/main" id="{5617AAAD-9584-45AD-9E07-261EC69F8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036" y="1841100"/>
            <a:ext cx="1840230" cy="3982720"/>
          </a:xfrm>
          <a:prstGeom prst="rect">
            <a:avLst/>
          </a:prstGeom>
          <a:ln>
            <a:solidFill>
              <a:schemeClr val="accent1"/>
            </a:solidFill>
          </a:ln>
        </p:spPr>
      </p:pic>
      <p:sp>
        <p:nvSpPr>
          <p:cNvPr id="13" name="Rectangle 12">
            <a:extLst>
              <a:ext uri="{FF2B5EF4-FFF2-40B4-BE49-F238E27FC236}">
                <a16:creationId xmlns:a16="http://schemas.microsoft.com/office/drawing/2014/main" id="{C7B8A8CF-E478-489B-AE50-C445D3C3BED9}"/>
              </a:ext>
            </a:extLst>
          </p:cNvPr>
          <p:cNvSpPr/>
          <p:nvPr/>
        </p:nvSpPr>
        <p:spPr>
          <a:xfrm>
            <a:off x="293687" y="967470"/>
            <a:ext cx="8996363" cy="584775"/>
          </a:xfrm>
          <a:prstGeom prst="rect">
            <a:avLst/>
          </a:prstGeom>
        </p:spPr>
        <p:txBody>
          <a:bodyPr wrap="square">
            <a:spAutoFit/>
          </a:bodyPr>
          <a:lstStyle/>
          <a:p>
            <a:pPr marL="0" indent="0">
              <a:spcAft>
                <a:spcPts val="1200"/>
              </a:spcAft>
              <a:buNone/>
            </a:pPr>
            <a:r>
              <a:rPr lang="en-US" b="0" dirty="0">
                <a:latin typeface="+mj-lt"/>
              </a:rPr>
              <a:t>We have been developing native mobile apps for CMS Online. The iOS app will be released soon. The Android app will be a few months behind.</a:t>
            </a:r>
          </a:p>
        </p:txBody>
      </p:sp>
    </p:spTree>
    <p:extLst>
      <p:ext uri="{BB962C8B-B14F-4D97-AF65-F5344CB8AC3E}">
        <p14:creationId xmlns:p14="http://schemas.microsoft.com/office/powerpoint/2010/main" val="2457791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900" dirty="0"/>
              <a:t>4.21 Feature Updates – Quarterly Update</a:t>
            </a:r>
          </a:p>
        </p:txBody>
      </p:sp>
      <p:sp>
        <p:nvSpPr>
          <p:cNvPr id="2" name="Rectangle 1"/>
          <p:cNvSpPr/>
          <p:nvPr/>
        </p:nvSpPr>
        <p:spPr>
          <a:xfrm>
            <a:off x="293687" y="967470"/>
            <a:ext cx="8996363" cy="338554"/>
          </a:xfrm>
          <a:prstGeom prst="rect">
            <a:avLst/>
          </a:prstGeom>
        </p:spPr>
        <p:txBody>
          <a:bodyPr wrap="square">
            <a:spAutoFit/>
          </a:bodyPr>
          <a:lstStyle/>
          <a:p>
            <a:pPr marL="0" indent="0">
              <a:spcAft>
                <a:spcPts val="600"/>
              </a:spcAft>
              <a:buNone/>
            </a:pPr>
            <a:r>
              <a:rPr lang="en-US" b="0" dirty="0"/>
              <a:t>Version 4.21 was released June 18, 2021.  We developed the following new features: </a:t>
            </a:r>
          </a:p>
        </p:txBody>
      </p:sp>
      <p:graphicFrame>
        <p:nvGraphicFramePr>
          <p:cNvPr id="5" name="Content Placeholder 2">
            <a:extLst>
              <a:ext uri="{FF2B5EF4-FFF2-40B4-BE49-F238E27FC236}">
                <a16:creationId xmlns:a16="http://schemas.microsoft.com/office/drawing/2014/main" id="{34BA12E8-AF59-4DD4-8761-3C12E1778263}"/>
              </a:ext>
            </a:extLst>
          </p:cNvPr>
          <p:cNvGraphicFramePr>
            <a:graphicFrameLocks noGrp="1"/>
          </p:cNvGraphicFramePr>
          <p:nvPr>
            <p:ph idx="1"/>
            <p:extLst>
              <p:ext uri="{D42A27DB-BD31-4B8C-83A1-F6EECF244321}">
                <p14:modId xmlns:p14="http://schemas.microsoft.com/office/powerpoint/2010/main" val="1426600379"/>
              </p:ext>
            </p:extLst>
          </p:nvPr>
        </p:nvGraphicFramePr>
        <p:xfrm>
          <a:off x="606091" y="1441644"/>
          <a:ext cx="8048625" cy="4577941"/>
        </p:xfrm>
        <a:graphic>
          <a:graphicData uri="http://schemas.openxmlformats.org/drawingml/2006/table">
            <a:tbl>
              <a:tblPr firstRow="1" firstCol="1">
                <a:tableStyleId>{B301B821-A1FF-4177-AEE7-76D212191A09}</a:tableStyleId>
              </a:tblPr>
              <a:tblGrid>
                <a:gridCol w="2338107">
                  <a:extLst>
                    <a:ext uri="{9D8B030D-6E8A-4147-A177-3AD203B41FA5}">
                      <a16:colId xmlns:a16="http://schemas.microsoft.com/office/drawing/2014/main" val="20000"/>
                    </a:ext>
                  </a:extLst>
                </a:gridCol>
                <a:gridCol w="5710518">
                  <a:extLst>
                    <a:ext uri="{9D8B030D-6E8A-4147-A177-3AD203B41FA5}">
                      <a16:colId xmlns:a16="http://schemas.microsoft.com/office/drawing/2014/main" val="20001"/>
                    </a:ext>
                  </a:extLst>
                </a:gridCol>
              </a:tblGrid>
              <a:tr h="274670">
                <a:tc>
                  <a:txBody>
                    <a:bodyPr/>
                    <a:lstStyle/>
                    <a:p>
                      <a:pPr marL="0" marR="0" algn="ctr">
                        <a:spcBef>
                          <a:spcPts val="0"/>
                        </a:spcBef>
                        <a:spcAft>
                          <a:spcPts val="0"/>
                        </a:spcAft>
                      </a:pPr>
                      <a:r>
                        <a:rPr lang="en-US" sz="1600" b="1" dirty="0">
                          <a:solidFill>
                            <a:srgbClr val="FFFFFF"/>
                          </a:solidFill>
                          <a:effectLst/>
                          <a:latin typeface="+mj-lt"/>
                        </a:rPr>
                        <a:t>Feature</a:t>
                      </a:r>
                      <a:endParaRPr lang="en-US" sz="14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a:solidFill>
                            <a:srgbClr val="FFFFFF"/>
                          </a:solidFill>
                          <a:effectLst/>
                          <a:latin typeface="+mj-lt"/>
                        </a:rPr>
                        <a:t>Description</a:t>
                      </a:r>
                      <a:endParaRPr lang="en-US" sz="14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775906">
                <a:tc>
                  <a:txBody>
                    <a:bodyPr/>
                    <a:lstStyle/>
                    <a:p>
                      <a:pPr marL="0" marR="0" algn="l">
                        <a:spcBef>
                          <a:spcPts val="0"/>
                        </a:spcBef>
                        <a:spcAft>
                          <a:spcPts val="0"/>
                        </a:spcAft>
                      </a:pPr>
                      <a:r>
                        <a:rPr lang="en-US" sz="1400" dirty="0">
                          <a:solidFill>
                            <a:srgbClr val="000000"/>
                          </a:solidFill>
                          <a:effectLst/>
                          <a:latin typeface="+mj-lt"/>
                        </a:rPr>
                        <a:t>Competency Unit Criticality Rating - enhancements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Clients can associate a passing percentage for competency units levels 1 &amp; 2 with criticality rating; view criticality rating in Competency Development plan and Assessor Assessment.</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666750">
                <a:tc>
                  <a:txBody>
                    <a:bodyPr/>
                    <a:lstStyle/>
                    <a:p>
                      <a:pPr marL="0" marR="0" algn="l">
                        <a:spcBef>
                          <a:spcPts val="0"/>
                        </a:spcBef>
                        <a:spcAft>
                          <a:spcPts val="0"/>
                        </a:spcAft>
                      </a:pPr>
                      <a:r>
                        <a:rPr lang="en-US" sz="1400" dirty="0">
                          <a:solidFill>
                            <a:srgbClr val="000000"/>
                          </a:solidFill>
                          <a:effectLst/>
                          <a:latin typeface="+mj-lt"/>
                        </a:rPr>
                        <a:t>Add Evidence Report to Employee Snapshot reports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We are adding to the suite of available reports in the Employee Snapshot.  The Evidence Report will allow Viewer, Supervisor and Administrator users to see current and historical evidence uploaded throughout the assessment and learning processes.</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657225">
                <a:tc>
                  <a:txBody>
                    <a:bodyPr/>
                    <a:lstStyle/>
                    <a:p>
                      <a:pPr marL="0" marR="0" algn="l">
                        <a:spcBef>
                          <a:spcPts val="0"/>
                        </a:spcBef>
                        <a:spcAft>
                          <a:spcPts val="0"/>
                        </a:spcAft>
                      </a:pPr>
                      <a:r>
                        <a:rPr lang="en-US" sz="1400" dirty="0">
                          <a:effectLst/>
                          <a:latin typeface="+mj-lt"/>
                        </a:rPr>
                        <a:t>Learning Curriculum Updates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Updated the look and feel of the Learning Curriculum and changed how total number of courses are counted when a curriculum role is locked. </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523180">
                <a:tc>
                  <a:txBody>
                    <a:bodyPr/>
                    <a:lstStyle/>
                    <a:p>
                      <a:pPr marL="0" marR="0" algn="l">
                        <a:spcBef>
                          <a:spcPts val="0"/>
                        </a:spcBef>
                        <a:spcAft>
                          <a:spcPts val="0"/>
                        </a:spcAft>
                      </a:pPr>
                      <a:r>
                        <a:rPr lang="en-US" sz="1400" dirty="0">
                          <a:effectLst/>
                          <a:latin typeface="+mj-lt"/>
                        </a:rPr>
                        <a:t>System Speed Improvements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latin typeface="+mj-lt"/>
                        </a:rPr>
                        <a:t>We are focusing efforts on analyzing and improving the login speed into the web application, as well as performance of matrix reports</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14867200"/>
                  </a:ext>
                </a:extLst>
              </a:tr>
              <a:tr h="523180">
                <a:tc>
                  <a:txBody>
                    <a:bodyPr/>
                    <a:lstStyle/>
                    <a:p>
                      <a:pPr marL="0" marR="0" algn="l">
                        <a:spcBef>
                          <a:spcPts val="0"/>
                        </a:spcBef>
                        <a:spcAft>
                          <a:spcPts val="0"/>
                        </a:spcAft>
                      </a:pPr>
                      <a:r>
                        <a:rPr lang="en-US" sz="1400" dirty="0">
                          <a:effectLst/>
                          <a:latin typeface="+mj-lt"/>
                          <a:ea typeface="Calibri" panose="020F0502020204030204" pitchFamily="34" charset="0"/>
                        </a:rPr>
                        <a:t>Administrator Updates</a:t>
                      </a:r>
                    </a:p>
                  </a:txBody>
                  <a:tcPr marL="68580" marR="68580" marT="0" marB="0" anchor="ctr"/>
                </a:tc>
                <a:tc>
                  <a:txBody>
                    <a:bodyPr/>
                    <a:lstStyle/>
                    <a:p>
                      <a:pPr marL="0" marR="0">
                        <a:spcBef>
                          <a:spcPts val="0"/>
                        </a:spcBef>
                        <a:spcAft>
                          <a:spcPts val="0"/>
                        </a:spcAft>
                      </a:pPr>
                      <a:r>
                        <a:rPr lang="en-US" sz="1400" dirty="0">
                          <a:effectLst/>
                          <a:latin typeface="+mj-lt"/>
                          <a:ea typeface="Calibri" panose="020F0502020204030204" pitchFamily="34" charset="0"/>
                        </a:rPr>
                        <a:t>We refactored the user accounts grid, updated the bulk user import, added some time-saving search options, and gave Administrators the ability to activate an inactive assessment and upload to the Document Repository</a:t>
                      </a:r>
                    </a:p>
                  </a:txBody>
                  <a:tcPr marL="68580" marR="68580" marT="0" marB="0" anchor="ctr"/>
                </a:tc>
                <a:extLst>
                  <a:ext uri="{0D108BD9-81ED-4DB2-BD59-A6C34878D82A}">
                    <a16:rowId xmlns:a16="http://schemas.microsoft.com/office/drawing/2014/main" val="3981290881"/>
                  </a:ext>
                </a:extLst>
              </a:tr>
              <a:tr h="523180">
                <a:tc>
                  <a:txBody>
                    <a:bodyPr/>
                    <a:lstStyle/>
                    <a:p>
                      <a:pPr marL="0" marR="0" algn="l">
                        <a:spcBef>
                          <a:spcPts val="0"/>
                        </a:spcBef>
                        <a:spcAft>
                          <a:spcPts val="0"/>
                        </a:spcAft>
                      </a:pPr>
                      <a:r>
                        <a:rPr lang="en-US" sz="1400" dirty="0">
                          <a:effectLst/>
                          <a:latin typeface="+mj-lt"/>
                          <a:ea typeface="Calibri" panose="020F0502020204030204" pitchFamily="34" charset="0"/>
                        </a:rPr>
                        <a:t>Additional Enhancements</a:t>
                      </a:r>
                    </a:p>
                  </a:txBody>
                  <a:tcPr marL="68580" marR="68580" marT="0" marB="0" anchor="ctr"/>
                </a:tc>
                <a:tc>
                  <a:txBody>
                    <a:bodyPr/>
                    <a:lstStyle/>
                    <a:p>
                      <a:pPr marL="0" marR="0">
                        <a:spcBef>
                          <a:spcPts val="0"/>
                        </a:spcBef>
                        <a:spcAft>
                          <a:spcPts val="0"/>
                        </a:spcAft>
                      </a:pPr>
                      <a:r>
                        <a:rPr lang="en-US" sz="1400" dirty="0">
                          <a:effectLst/>
                          <a:latin typeface="+mj-lt"/>
                          <a:ea typeface="Calibri" panose="020F0502020204030204" pitchFamily="34" charset="0"/>
                        </a:rPr>
                        <a:t>We added language translation to the minimum competency level popup, added course equivalency option, added responsive design to additional pages, made the support URL inside a client instance configurable, updated report calculations</a:t>
                      </a:r>
                    </a:p>
                  </a:txBody>
                  <a:tcPr marL="68580" marR="68580" marT="0" marB="0" anchor="ctr"/>
                </a:tc>
                <a:extLst>
                  <a:ext uri="{0D108BD9-81ED-4DB2-BD59-A6C34878D82A}">
                    <a16:rowId xmlns:a16="http://schemas.microsoft.com/office/drawing/2014/main" val="1409732502"/>
                  </a:ext>
                </a:extLst>
              </a:tr>
            </a:tbl>
          </a:graphicData>
        </a:graphic>
      </p:graphicFrame>
    </p:spTree>
    <p:extLst>
      <p:ext uri="{BB962C8B-B14F-4D97-AF65-F5344CB8AC3E}">
        <p14:creationId xmlns:p14="http://schemas.microsoft.com/office/powerpoint/2010/main" val="3857511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9443" y="1954433"/>
            <a:ext cx="3180858" cy="540167"/>
          </a:xfrm>
        </p:spPr>
        <p:txBody>
          <a:bodyPr/>
          <a:lstStyle/>
          <a:p>
            <a:pPr algn="l"/>
            <a:r>
              <a:rPr lang="en-US" dirty="0"/>
              <a:t>Version 4.21</a:t>
            </a:r>
          </a:p>
        </p:txBody>
      </p:sp>
      <p:sp>
        <p:nvSpPr>
          <p:cNvPr id="4" name="Subtitle 3"/>
          <p:cNvSpPr>
            <a:spLocks noGrp="1"/>
          </p:cNvSpPr>
          <p:nvPr>
            <p:ph type="subTitle" idx="1"/>
          </p:nvPr>
        </p:nvSpPr>
        <p:spPr>
          <a:xfrm>
            <a:off x="6109443" y="2494600"/>
            <a:ext cx="3022686" cy="1752600"/>
          </a:xfrm>
        </p:spPr>
        <p:txBody>
          <a:bodyPr/>
          <a:lstStyle/>
          <a:p>
            <a:pPr algn="l"/>
            <a:r>
              <a:rPr lang="en-US" dirty="0"/>
              <a:t>CMS Online</a:t>
            </a:r>
          </a:p>
          <a:p>
            <a:pPr algn="l"/>
            <a:r>
              <a:rPr lang="en-US" dirty="0"/>
              <a:t>Quarterly Release Notes</a:t>
            </a:r>
          </a:p>
          <a:p>
            <a:pPr algn="l"/>
            <a:endParaRPr lang="en-US" dirty="0"/>
          </a:p>
          <a:p>
            <a:pPr algn="l"/>
            <a:r>
              <a:rPr lang="en-US" dirty="0"/>
              <a:t>June 2021</a:t>
            </a:r>
          </a:p>
        </p:txBody>
      </p:sp>
      <p:sp>
        <p:nvSpPr>
          <p:cNvPr id="5" name="TextBox 4"/>
          <p:cNvSpPr txBox="1"/>
          <p:nvPr/>
        </p:nvSpPr>
        <p:spPr bwMode="auto">
          <a:xfrm>
            <a:off x="2261970" y="6057755"/>
            <a:ext cx="5358816" cy="267525"/>
          </a:xfrm>
          <a:prstGeom prst="rect">
            <a:avLst/>
          </a:prstGeom>
          <a:noFill/>
          <a:ln w="9525">
            <a:noFill/>
            <a:miter lim="800000"/>
            <a:headEnd/>
            <a:tailEnd/>
          </a:ln>
        </p:spPr>
        <p:txBody>
          <a:bodyPr vert="horz" wrap="square" lIns="82058" tIns="41029" rIns="82058" bIns="41029" numCol="1" rtlCol="0" anchor="ctr" anchorCtr="0" compatLnSpc="1">
            <a:prstTxWarp prst="textNoShape">
              <a:avLst/>
            </a:prstTxWarp>
            <a:spAutoFit/>
          </a:bodyPr>
          <a:lstStyle/>
          <a:p>
            <a:r>
              <a:rPr lang="en-US" sz="1200" b="0" i="1" kern="0" dirty="0">
                <a:solidFill>
                  <a:schemeClr val="tx1">
                    <a:lumMod val="50000"/>
                    <a:lumOff val="50000"/>
                  </a:schemeClr>
                </a:solidFill>
              </a:rPr>
              <a:t>© Copyright 2021 International Human Resources Development Corporation</a:t>
            </a:r>
          </a:p>
        </p:txBody>
      </p:sp>
      <p:pic>
        <p:nvPicPr>
          <p:cNvPr id="6" name="Picture 5">
            <a:extLst>
              <a:ext uri="{FF2B5EF4-FFF2-40B4-BE49-F238E27FC236}">
                <a16:creationId xmlns:a16="http://schemas.microsoft.com/office/drawing/2014/main" id="{1BC3F656-3E6A-494B-9E31-7EC6FBDD573C}"/>
              </a:ext>
            </a:extLst>
          </p:cNvPr>
          <p:cNvPicPr>
            <a:picLocks noChangeAspect="1"/>
          </p:cNvPicPr>
          <p:nvPr/>
        </p:nvPicPr>
        <p:blipFill>
          <a:blip r:embed="rId2"/>
          <a:stretch>
            <a:fillRect/>
          </a:stretch>
        </p:blipFill>
        <p:spPr>
          <a:xfrm>
            <a:off x="195598" y="532720"/>
            <a:ext cx="5851090" cy="5229412"/>
          </a:xfrm>
          <a:prstGeom prst="rect">
            <a:avLst/>
          </a:prstGeom>
          <a:ln>
            <a:solidFill>
              <a:schemeClr val="accent1"/>
            </a:solidFill>
          </a:ln>
        </p:spPr>
      </p:pic>
    </p:spTree>
    <p:extLst>
      <p:ext uri="{BB962C8B-B14F-4D97-AF65-F5344CB8AC3E}">
        <p14:creationId xmlns:p14="http://schemas.microsoft.com/office/powerpoint/2010/main" val="4069117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EF9A-9C25-456B-BD3E-6E0CD6731431}"/>
              </a:ext>
            </a:extLst>
          </p:cNvPr>
          <p:cNvSpPr>
            <a:spLocks noGrp="1"/>
          </p:cNvSpPr>
          <p:nvPr>
            <p:ph type="title"/>
          </p:nvPr>
        </p:nvSpPr>
        <p:spPr/>
        <p:txBody>
          <a:bodyPr/>
          <a:lstStyle/>
          <a:p>
            <a:r>
              <a:rPr lang="en-US" dirty="0"/>
              <a:t>Criticality rating</a:t>
            </a:r>
          </a:p>
        </p:txBody>
      </p:sp>
      <p:sp>
        <p:nvSpPr>
          <p:cNvPr id="4" name="Slide Number Placeholder 3">
            <a:extLst>
              <a:ext uri="{FF2B5EF4-FFF2-40B4-BE49-F238E27FC236}">
                <a16:creationId xmlns:a16="http://schemas.microsoft.com/office/drawing/2014/main" id="{73A5A69B-D3BF-4F8B-8D37-DCF61E875F21}"/>
              </a:ext>
            </a:extLst>
          </p:cNvPr>
          <p:cNvSpPr>
            <a:spLocks noGrp="1"/>
          </p:cNvSpPr>
          <p:nvPr>
            <p:ph type="sldNum" sz="quarter" idx="10"/>
          </p:nvPr>
        </p:nvSpPr>
        <p:spPr/>
        <p:txBody>
          <a:bodyPr/>
          <a:lstStyle/>
          <a:p>
            <a:pPr>
              <a:defRPr/>
            </a:pPr>
            <a:fld id="{748931F6-218B-4F2F-996F-B554419DD6A4}" type="slidenum">
              <a:rPr lang="en-US" smtClean="0"/>
              <a:pPr>
                <a:defRPr/>
              </a:pPr>
              <a:t>3</a:t>
            </a:fld>
            <a:endParaRPr lang="en-US"/>
          </a:p>
        </p:txBody>
      </p:sp>
    </p:spTree>
    <p:extLst>
      <p:ext uri="{BB962C8B-B14F-4D97-AF65-F5344CB8AC3E}">
        <p14:creationId xmlns:p14="http://schemas.microsoft.com/office/powerpoint/2010/main" val="4257451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FC5CC3-35E6-4CDB-B54C-3A936539A4FB}"/>
              </a:ext>
            </a:extLst>
          </p:cNvPr>
          <p:cNvPicPr>
            <a:picLocks noChangeAspect="1"/>
          </p:cNvPicPr>
          <p:nvPr/>
        </p:nvPicPr>
        <p:blipFill>
          <a:blip r:embed="rId2"/>
          <a:stretch>
            <a:fillRect/>
          </a:stretch>
        </p:blipFill>
        <p:spPr>
          <a:xfrm>
            <a:off x="279400" y="1911518"/>
            <a:ext cx="5374640" cy="1043047"/>
          </a:xfrm>
          <a:prstGeom prst="rect">
            <a:avLst/>
          </a:prstGeom>
          <a:ln>
            <a:solidFill>
              <a:schemeClr val="accent1"/>
            </a:solidFill>
          </a:ln>
        </p:spPr>
      </p:pic>
      <p:sp>
        <p:nvSpPr>
          <p:cNvPr id="2" name="Title 1">
            <a:extLst>
              <a:ext uri="{FF2B5EF4-FFF2-40B4-BE49-F238E27FC236}">
                <a16:creationId xmlns:a16="http://schemas.microsoft.com/office/drawing/2014/main" id="{E2FE9A5E-56E2-4B3C-A352-7550E87A34B3}"/>
              </a:ext>
            </a:extLst>
          </p:cNvPr>
          <p:cNvSpPr>
            <a:spLocks noGrp="1"/>
          </p:cNvSpPr>
          <p:nvPr>
            <p:ph type="title"/>
          </p:nvPr>
        </p:nvSpPr>
        <p:spPr/>
        <p:txBody>
          <a:bodyPr/>
          <a:lstStyle/>
          <a:p>
            <a:r>
              <a:rPr lang="en-US" dirty="0"/>
              <a:t>Criticality Rating Enhancements</a:t>
            </a:r>
          </a:p>
        </p:txBody>
      </p:sp>
      <p:sp>
        <p:nvSpPr>
          <p:cNvPr id="4" name="Content Placeholder 3">
            <a:extLst>
              <a:ext uri="{FF2B5EF4-FFF2-40B4-BE49-F238E27FC236}">
                <a16:creationId xmlns:a16="http://schemas.microsoft.com/office/drawing/2014/main" id="{7DC1B6B7-7321-435D-B4C8-0D514C1B9C00}"/>
              </a:ext>
            </a:extLst>
          </p:cNvPr>
          <p:cNvSpPr>
            <a:spLocks noGrp="1"/>
          </p:cNvSpPr>
          <p:nvPr>
            <p:ph idx="10"/>
          </p:nvPr>
        </p:nvSpPr>
        <p:spPr>
          <a:xfrm>
            <a:off x="6568020" y="1755180"/>
            <a:ext cx="2722030" cy="35853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pitchFamily="34" charset="0"/>
              </a:rPr>
              <a:t>Key Features include: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Choose any passing % to associate with a criticality</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Criticality can be used with or without associated passing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1600" kern="1200" dirty="0">
                <a:solidFill>
                  <a:prstClr val="black"/>
                </a:solidFill>
                <a:ea typeface="+mn-ea"/>
                <a:cs typeface="Arial" pitchFamily="34" charset="0"/>
              </a:rPr>
              <a:t>Criticality Rating field added to:</a:t>
            </a:r>
          </a:p>
          <a:p>
            <a:pPr marL="633413" lvl="1" indent="-285750" defTabSz="914400" eaLnBrk="1" hangingPunct="1">
              <a:spcBef>
                <a:spcPct val="0"/>
              </a:spcBef>
              <a:buClrTx/>
              <a:buFont typeface="Wingdings" panose="05000000000000000000" pitchFamily="2" charset="2"/>
              <a:buChar char="Ø"/>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My Plan/My Mentees’ Plan/My Employees’ Plan</a:t>
            </a:r>
          </a:p>
          <a:p>
            <a:pPr marL="633413" lvl="1" indent="-285750" defTabSz="914400" eaLnBrk="1" hangingPunct="1">
              <a:spcBef>
                <a:spcPct val="0"/>
              </a:spcBef>
              <a:buClrTx/>
              <a:buFont typeface="Wingdings" panose="05000000000000000000" pitchFamily="2" charset="2"/>
              <a:buChar char="Ø"/>
              <a:defRPr/>
            </a:pPr>
            <a:r>
              <a:rPr lang="en-US" sz="1600" kern="1200" dirty="0">
                <a:solidFill>
                  <a:prstClr val="black"/>
                </a:solidFill>
                <a:ea typeface="+mn-ea"/>
                <a:cs typeface="Arial" pitchFamily="34" charset="0"/>
              </a:rPr>
              <a:t>Assessor Assessment</a:t>
            </a:r>
          </a:p>
          <a:p>
            <a:pPr marL="633413" lvl="1" indent="-285750" defTabSz="914400" eaLnBrk="1" hangingPunct="1">
              <a:spcBef>
                <a:spcPct val="0"/>
              </a:spcBef>
              <a:buClrTx/>
              <a:buFont typeface="Wingdings" panose="05000000000000000000" pitchFamily="2" charset="2"/>
              <a:buChar char="Ø"/>
              <a:defRPr/>
            </a:pPr>
            <a:r>
              <a:rPr lang="en-US" sz="1600" kern="1200" dirty="0">
                <a:solidFill>
                  <a:prstClr val="black"/>
                </a:solidFill>
                <a:ea typeface="+mn-ea"/>
                <a:cs typeface="Arial" pitchFamily="34" charset="0"/>
              </a:rPr>
              <a:t>My Reports&gt; Assessment Results</a:t>
            </a:r>
          </a:p>
          <a:p>
            <a:pPr marL="633413" lvl="1" indent="-285750" defTabSz="914400" eaLnBrk="1" hangingPunct="1">
              <a:spcBef>
                <a:spcPct val="0"/>
              </a:spcBef>
              <a:buClrTx/>
              <a:buFont typeface="Wingdings" panose="05000000000000000000" pitchFamily="2" charset="2"/>
              <a:buChar char="Ø"/>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5" name="Picture 4">
            <a:extLst>
              <a:ext uri="{FF2B5EF4-FFF2-40B4-BE49-F238E27FC236}">
                <a16:creationId xmlns:a16="http://schemas.microsoft.com/office/drawing/2014/main" id="{F84AA84D-8132-421A-8653-0B13848F3038}"/>
              </a:ext>
            </a:extLst>
          </p:cNvPr>
          <p:cNvPicPr>
            <a:picLocks noChangeAspect="1"/>
          </p:cNvPicPr>
          <p:nvPr/>
        </p:nvPicPr>
        <p:blipFill>
          <a:blip r:embed="rId3"/>
          <a:stretch>
            <a:fillRect/>
          </a:stretch>
        </p:blipFill>
        <p:spPr>
          <a:xfrm>
            <a:off x="527840" y="2575035"/>
            <a:ext cx="4856074" cy="2765505"/>
          </a:xfrm>
          <a:prstGeom prst="rect">
            <a:avLst/>
          </a:prstGeom>
          <a:ln>
            <a:solidFill>
              <a:schemeClr val="accent1"/>
            </a:solidFill>
          </a:ln>
        </p:spPr>
      </p:pic>
      <p:sp>
        <p:nvSpPr>
          <p:cNvPr id="8" name="TextBox 7">
            <a:extLst>
              <a:ext uri="{FF2B5EF4-FFF2-40B4-BE49-F238E27FC236}">
                <a16:creationId xmlns:a16="http://schemas.microsoft.com/office/drawing/2014/main" id="{BF4C1ECA-C353-4013-9B0A-4889C3D82CE3}"/>
              </a:ext>
            </a:extLst>
          </p:cNvPr>
          <p:cNvSpPr txBox="1"/>
          <p:nvPr/>
        </p:nvSpPr>
        <p:spPr>
          <a:xfrm>
            <a:off x="279400" y="831850"/>
            <a:ext cx="9010650" cy="923330"/>
          </a:xfrm>
          <a:prstGeom prst="rect">
            <a:avLst/>
          </a:prstGeom>
          <a:noFill/>
        </p:spPr>
        <p:txBody>
          <a:bodyPr wrap="square" rtlCol="0">
            <a:spAutoFit/>
          </a:bodyPr>
          <a:lstStyle/>
          <a:p>
            <a:r>
              <a:rPr lang="en-US" sz="1800" b="0" dirty="0">
                <a:latin typeface="+mj-lt"/>
              </a:rPr>
              <a:t>We added the option to associate a competency unit level 1 &amp; 2 passing percentage with criticality rating.  Specific criticality competencies can have passing percentage that differs from the default selected by the organization.</a:t>
            </a:r>
          </a:p>
        </p:txBody>
      </p:sp>
      <p:pic>
        <p:nvPicPr>
          <p:cNvPr id="11" name="Picture 10">
            <a:extLst>
              <a:ext uri="{FF2B5EF4-FFF2-40B4-BE49-F238E27FC236}">
                <a16:creationId xmlns:a16="http://schemas.microsoft.com/office/drawing/2014/main" id="{0BBE10A3-41D1-44EE-AC02-5A8A93F161F3}"/>
              </a:ext>
            </a:extLst>
          </p:cNvPr>
          <p:cNvPicPr>
            <a:picLocks noChangeAspect="1"/>
          </p:cNvPicPr>
          <p:nvPr/>
        </p:nvPicPr>
        <p:blipFill>
          <a:blip r:embed="rId4"/>
          <a:stretch>
            <a:fillRect/>
          </a:stretch>
        </p:blipFill>
        <p:spPr>
          <a:xfrm>
            <a:off x="2275259" y="4237504"/>
            <a:ext cx="4611485" cy="2206071"/>
          </a:xfrm>
          <a:prstGeom prst="rect">
            <a:avLst/>
          </a:prstGeom>
          <a:ln>
            <a:solidFill>
              <a:schemeClr val="accent1"/>
            </a:solidFill>
          </a:ln>
        </p:spPr>
      </p:pic>
    </p:spTree>
    <p:extLst>
      <p:ext uri="{BB962C8B-B14F-4D97-AF65-F5344CB8AC3E}">
        <p14:creationId xmlns:p14="http://schemas.microsoft.com/office/powerpoint/2010/main" val="3855680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EF9A-9C25-456B-BD3E-6E0CD6731431}"/>
              </a:ext>
            </a:extLst>
          </p:cNvPr>
          <p:cNvSpPr>
            <a:spLocks noGrp="1"/>
          </p:cNvSpPr>
          <p:nvPr>
            <p:ph type="title"/>
          </p:nvPr>
        </p:nvSpPr>
        <p:spPr/>
        <p:txBody>
          <a:bodyPr/>
          <a:lstStyle/>
          <a:p>
            <a:r>
              <a:rPr lang="en-US" dirty="0"/>
              <a:t>Add evidence report to </a:t>
            </a:r>
            <a:r>
              <a:rPr lang="en-US"/>
              <a:t>employee snapshot</a:t>
            </a:r>
            <a:endParaRPr lang="en-US" dirty="0"/>
          </a:p>
        </p:txBody>
      </p:sp>
      <p:sp>
        <p:nvSpPr>
          <p:cNvPr id="4" name="Slide Number Placeholder 3">
            <a:extLst>
              <a:ext uri="{FF2B5EF4-FFF2-40B4-BE49-F238E27FC236}">
                <a16:creationId xmlns:a16="http://schemas.microsoft.com/office/drawing/2014/main" id="{73A5A69B-D3BF-4F8B-8D37-DCF61E875F21}"/>
              </a:ext>
            </a:extLst>
          </p:cNvPr>
          <p:cNvSpPr>
            <a:spLocks noGrp="1"/>
          </p:cNvSpPr>
          <p:nvPr>
            <p:ph type="sldNum" sz="quarter" idx="10"/>
          </p:nvPr>
        </p:nvSpPr>
        <p:spPr/>
        <p:txBody>
          <a:bodyPr/>
          <a:lstStyle/>
          <a:p>
            <a:pPr>
              <a:defRPr/>
            </a:pPr>
            <a:fld id="{748931F6-218B-4F2F-996F-B554419DD6A4}" type="slidenum">
              <a:rPr lang="en-US" smtClean="0"/>
              <a:pPr>
                <a:defRPr/>
              </a:pPr>
              <a:t>5</a:t>
            </a:fld>
            <a:endParaRPr lang="en-US"/>
          </a:p>
        </p:txBody>
      </p:sp>
    </p:spTree>
    <p:extLst>
      <p:ext uri="{BB962C8B-B14F-4D97-AF65-F5344CB8AC3E}">
        <p14:creationId xmlns:p14="http://schemas.microsoft.com/office/powerpoint/2010/main" val="4125156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Add Evidence Report to Employee Snapshot</a:t>
            </a:r>
          </a:p>
        </p:txBody>
      </p:sp>
      <p:sp>
        <p:nvSpPr>
          <p:cNvPr id="3" name="Content Placeholder 2"/>
          <p:cNvSpPr>
            <a:spLocks noGrp="1"/>
          </p:cNvSpPr>
          <p:nvPr>
            <p:ph idx="11"/>
          </p:nvPr>
        </p:nvSpPr>
        <p:spPr>
          <a:xfrm>
            <a:off x="276963" y="952443"/>
            <a:ext cx="9016512" cy="571557"/>
          </a:xfrm>
        </p:spPr>
        <p:txBody>
          <a:bodyPr/>
          <a:lstStyle/>
          <a:p>
            <a:pPr marL="0" indent="0">
              <a:spcBef>
                <a:spcPts val="600"/>
              </a:spcBef>
              <a:buNone/>
            </a:pPr>
            <a:r>
              <a:rPr lang="en-US" sz="1800" dirty="0"/>
              <a:t>We enhanced the suite of reports available in the Employee Snapshot, by adding Evidence report.</a:t>
            </a:r>
          </a:p>
        </p:txBody>
      </p:sp>
      <p:sp>
        <p:nvSpPr>
          <p:cNvPr id="9" name="Rectangle 8"/>
          <p:cNvSpPr/>
          <p:nvPr/>
        </p:nvSpPr>
        <p:spPr>
          <a:xfrm>
            <a:off x="6842440" y="1643896"/>
            <a:ext cx="2327776" cy="2585323"/>
          </a:xfrm>
          <a:prstGeom prst="rect">
            <a:avLst/>
          </a:prstGeom>
        </p:spPr>
        <p:txBody>
          <a:bodyPr wrap="square">
            <a:spAutoFit/>
          </a:bodyPr>
          <a:lstStyle/>
          <a:p>
            <a:r>
              <a:rPr lang="en-US" sz="1800" dirty="0">
                <a:latin typeface="+mj-lt"/>
              </a:rPr>
              <a:t>Key Features include:</a:t>
            </a:r>
          </a:p>
          <a:p>
            <a:pPr marL="285750" indent="-285750">
              <a:buFont typeface="Wingdings" panose="05000000000000000000" pitchFamily="2" charset="2"/>
              <a:buChar char="Ø"/>
            </a:pPr>
            <a:r>
              <a:rPr lang="en-US" sz="1600" b="0" dirty="0">
                <a:latin typeface="+mj-lt"/>
              </a:rPr>
              <a:t>Enables Supervisor, Viewer and Administrator access to the report</a:t>
            </a:r>
          </a:p>
          <a:p>
            <a:pPr marL="285750" indent="-285750">
              <a:buFont typeface="Wingdings" panose="05000000000000000000" pitchFamily="2" charset="2"/>
              <a:buChar char="Ø"/>
            </a:pPr>
            <a:r>
              <a:rPr lang="en-US" sz="1600" b="0" dirty="0">
                <a:latin typeface="+mj-lt"/>
              </a:rPr>
              <a:t>Displays full history of evidence submitted </a:t>
            </a:r>
          </a:p>
          <a:p>
            <a:pPr marL="285750" indent="-285750">
              <a:buFont typeface="Wingdings" panose="05000000000000000000" pitchFamily="2" charset="2"/>
              <a:buChar char="Ø"/>
            </a:pPr>
            <a:r>
              <a:rPr lang="en-US" sz="1600" b="0" dirty="0">
                <a:latin typeface="+mj-lt"/>
              </a:rPr>
              <a:t>Displays who submitted the evidence</a:t>
            </a:r>
          </a:p>
        </p:txBody>
      </p:sp>
      <p:pic>
        <p:nvPicPr>
          <p:cNvPr id="6" name="Picture 5">
            <a:extLst>
              <a:ext uri="{FF2B5EF4-FFF2-40B4-BE49-F238E27FC236}">
                <a16:creationId xmlns:a16="http://schemas.microsoft.com/office/drawing/2014/main" id="{C9570ED3-A247-45F2-B515-52C275A925F8}"/>
              </a:ext>
            </a:extLst>
          </p:cNvPr>
          <p:cNvPicPr>
            <a:picLocks noChangeAspect="1"/>
          </p:cNvPicPr>
          <p:nvPr/>
        </p:nvPicPr>
        <p:blipFill>
          <a:blip r:embed="rId2"/>
          <a:stretch>
            <a:fillRect/>
          </a:stretch>
        </p:blipFill>
        <p:spPr>
          <a:xfrm>
            <a:off x="276963" y="1643896"/>
            <a:ext cx="6506456" cy="3570209"/>
          </a:xfrm>
          <a:prstGeom prst="rect">
            <a:avLst/>
          </a:prstGeom>
          <a:ln>
            <a:solidFill>
              <a:schemeClr val="accent1"/>
            </a:solidFill>
          </a:ln>
        </p:spPr>
      </p:pic>
    </p:spTree>
    <p:extLst>
      <p:ext uri="{BB962C8B-B14F-4D97-AF65-F5344CB8AC3E}">
        <p14:creationId xmlns:p14="http://schemas.microsoft.com/office/powerpoint/2010/main" val="3258701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curriculum updates</a:t>
            </a:r>
          </a:p>
        </p:txBody>
      </p:sp>
    </p:spTree>
    <p:extLst>
      <p:ext uri="{BB962C8B-B14F-4D97-AF65-F5344CB8AC3E}">
        <p14:creationId xmlns:p14="http://schemas.microsoft.com/office/powerpoint/2010/main" val="3835110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Learning Curriculum Updates</a:t>
            </a:r>
          </a:p>
        </p:txBody>
      </p:sp>
      <p:sp>
        <p:nvSpPr>
          <p:cNvPr id="3" name="Content Placeholder 2"/>
          <p:cNvSpPr>
            <a:spLocks noGrp="1"/>
          </p:cNvSpPr>
          <p:nvPr>
            <p:ph idx="11"/>
          </p:nvPr>
        </p:nvSpPr>
        <p:spPr>
          <a:xfrm>
            <a:off x="276963" y="831850"/>
            <a:ext cx="9016512" cy="900697"/>
          </a:xfrm>
        </p:spPr>
        <p:txBody>
          <a:bodyPr/>
          <a:lstStyle/>
          <a:p>
            <a:pPr marL="0" indent="0">
              <a:spcBef>
                <a:spcPts val="600"/>
              </a:spcBef>
              <a:buNone/>
            </a:pPr>
            <a:r>
              <a:rPr lang="en-US" sz="1800" b="0" i="0" u="none" strike="noStrike" kern="1200" dirty="0">
                <a:solidFill>
                  <a:srgbClr val="000000"/>
                </a:solidFill>
                <a:effectLst/>
                <a:latin typeface="Calibri" panose="020F0502020204030204" pitchFamily="34" charset="0"/>
                <a:ea typeface="Calibri" panose="020F0502020204030204" pitchFamily="34" charset="0"/>
              </a:rPr>
              <a:t>We improved the look and feel of the learning curriculum feature and updated how we calculate number of courses completed. </a:t>
            </a:r>
            <a:endParaRPr lang="en-US" sz="1800" dirty="0"/>
          </a:p>
          <a:p>
            <a:pPr marL="0" indent="0">
              <a:spcBef>
                <a:spcPts val="600"/>
              </a:spcBef>
              <a:buNone/>
            </a:pPr>
            <a:endParaRPr lang="en-US" sz="1800" dirty="0"/>
          </a:p>
        </p:txBody>
      </p:sp>
      <p:sp>
        <p:nvSpPr>
          <p:cNvPr id="9" name="Rectangle 8"/>
          <p:cNvSpPr/>
          <p:nvPr/>
        </p:nvSpPr>
        <p:spPr>
          <a:xfrm>
            <a:off x="6934689" y="1579776"/>
            <a:ext cx="2399853" cy="4062651"/>
          </a:xfrm>
          <a:prstGeom prst="rect">
            <a:avLst/>
          </a:prstGeom>
        </p:spPr>
        <p:txBody>
          <a:bodyPr wrap="square">
            <a:spAutoFit/>
          </a:bodyPr>
          <a:lstStyle/>
          <a:p>
            <a:r>
              <a:rPr lang="en-US" sz="1800" dirty="0">
                <a:latin typeface="+mj-lt"/>
              </a:rPr>
              <a:t>Key Features include:</a:t>
            </a:r>
          </a:p>
          <a:p>
            <a:pPr marL="285750" indent="-285750">
              <a:buFont typeface="Wingdings" panose="05000000000000000000" pitchFamily="2" charset="2"/>
              <a:buChar char="Ø"/>
            </a:pPr>
            <a:r>
              <a:rPr lang="en-US" b="0" dirty="0">
                <a:latin typeface="+mj-lt"/>
              </a:rPr>
              <a:t>Locked curriculum roles excluded from total on dashboard</a:t>
            </a:r>
          </a:p>
          <a:p>
            <a:pPr marL="285750" indent="-285750">
              <a:buFont typeface="Wingdings" panose="05000000000000000000" pitchFamily="2" charset="2"/>
              <a:buChar char="Ø"/>
            </a:pPr>
            <a:r>
              <a:rPr lang="en-US" b="0" dirty="0">
                <a:latin typeface="+mj-lt"/>
              </a:rPr>
              <a:t>Streamlined course information displayed on curriculum page</a:t>
            </a:r>
          </a:p>
          <a:p>
            <a:pPr marL="285750" indent="-285750">
              <a:buFont typeface="Wingdings" panose="05000000000000000000" pitchFamily="2" charset="2"/>
              <a:buChar char="Ø"/>
            </a:pPr>
            <a:r>
              <a:rPr lang="en-US" b="0" dirty="0">
                <a:latin typeface="+mj-lt"/>
              </a:rPr>
              <a:t>Enabled client-selected thumbnails to display for select courses</a:t>
            </a:r>
          </a:p>
          <a:p>
            <a:pPr marL="285750" indent="-285750">
              <a:buFont typeface="Wingdings" panose="05000000000000000000" pitchFamily="2" charset="2"/>
              <a:buChar char="Ø"/>
            </a:pPr>
            <a:r>
              <a:rPr lang="en-US" b="0" dirty="0">
                <a:latin typeface="+mj-lt"/>
              </a:rPr>
              <a:t>Updated the course information popup</a:t>
            </a:r>
          </a:p>
          <a:p>
            <a:pPr marL="285750" indent="-285750">
              <a:buFont typeface="Wingdings" panose="05000000000000000000" pitchFamily="2" charset="2"/>
              <a:buChar char="Ø"/>
            </a:pPr>
            <a:r>
              <a:rPr lang="en-US" b="0" dirty="0">
                <a:latin typeface="+mj-lt"/>
              </a:rPr>
              <a:t>Added new email trigger: Curriculum Role has been Unlocked</a:t>
            </a:r>
          </a:p>
        </p:txBody>
      </p:sp>
      <p:pic>
        <p:nvPicPr>
          <p:cNvPr id="6" name="Picture 5">
            <a:extLst>
              <a:ext uri="{FF2B5EF4-FFF2-40B4-BE49-F238E27FC236}">
                <a16:creationId xmlns:a16="http://schemas.microsoft.com/office/drawing/2014/main" id="{2FF6A403-3FB2-4E57-9D77-426E6B6E2F66}"/>
              </a:ext>
            </a:extLst>
          </p:cNvPr>
          <p:cNvPicPr>
            <a:picLocks noChangeAspect="1"/>
          </p:cNvPicPr>
          <p:nvPr/>
        </p:nvPicPr>
        <p:blipFill>
          <a:blip r:embed="rId2"/>
          <a:stretch>
            <a:fillRect/>
          </a:stretch>
        </p:blipFill>
        <p:spPr>
          <a:xfrm>
            <a:off x="369977" y="1579776"/>
            <a:ext cx="5791498" cy="1619333"/>
          </a:xfrm>
          <a:prstGeom prst="rect">
            <a:avLst/>
          </a:prstGeom>
          <a:ln>
            <a:solidFill>
              <a:schemeClr val="accent1"/>
            </a:solidFill>
          </a:ln>
        </p:spPr>
      </p:pic>
      <p:pic>
        <p:nvPicPr>
          <p:cNvPr id="7" name="Picture 6">
            <a:extLst>
              <a:ext uri="{FF2B5EF4-FFF2-40B4-BE49-F238E27FC236}">
                <a16:creationId xmlns:a16="http://schemas.microsoft.com/office/drawing/2014/main" id="{A0E43040-780C-4EC9-BA90-C9448BD811F8}"/>
              </a:ext>
            </a:extLst>
          </p:cNvPr>
          <p:cNvPicPr>
            <a:picLocks noChangeAspect="1"/>
          </p:cNvPicPr>
          <p:nvPr/>
        </p:nvPicPr>
        <p:blipFill>
          <a:blip r:embed="rId3"/>
          <a:stretch>
            <a:fillRect/>
          </a:stretch>
        </p:blipFill>
        <p:spPr>
          <a:xfrm>
            <a:off x="650704" y="2575516"/>
            <a:ext cx="4810944" cy="2549938"/>
          </a:xfrm>
          <a:prstGeom prst="rect">
            <a:avLst/>
          </a:prstGeom>
          <a:ln>
            <a:solidFill>
              <a:schemeClr val="accent1"/>
            </a:solidFill>
          </a:ln>
        </p:spPr>
      </p:pic>
      <p:pic>
        <p:nvPicPr>
          <p:cNvPr id="10" name="Picture 9">
            <a:extLst>
              <a:ext uri="{FF2B5EF4-FFF2-40B4-BE49-F238E27FC236}">
                <a16:creationId xmlns:a16="http://schemas.microsoft.com/office/drawing/2014/main" id="{1DE55D03-1798-46CA-9AC1-534D6709FB04}"/>
              </a:ext>
            </a:extLst>
          </p:cNvPr>
          <p:cNvPicPr>
            <a:picLocks noChangeAspect="1"/>
          </p:cNvPicPr>
          <p:nvPr/>
        </p:nvPicPr>
        <p:blipFill>
          <a:blip r:embed="rId4"/>
          <a:stretch>
            <a:fillRect/>
          </a:stretch>
        </p:blipFill>
        <p:spPr>
          <a:xfrm>
            <a:off x="2235667" y="3931703"/>
            <a:ext cx="4609791" cy="2664592"/>
          </a:xfrm>
          <a:prstGeom prst="rect">
            <a:avLst/>
          </a:prstGeom>
          <a:ln>
            <a:solidFill>
              <a:schemeClr val="accent1"/>
            </a:solidFill>
          </a:ln>
        </p:spPr>
      </p:pic>
    </p:spTree>
    <p:extLst>
      <p:ext uri="{BB962C8B-B14F-4D97-AF65-F5344CB8AC3E}">
        <p14:creationId xmlns:p14="http://schemas.microsoft.com/office/powerpoint/2010/main" val="780855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Administrator updates</a:t>
            </a:r>
          </a:p>
        </p:txBody>
      </p:sp>
    </p:spTree>
    <p:extLst>
      <p:ext uri="{BB962C8B-B14F-4D97-AF65-F5344CB8AC3E}">
        <p14:creationId xmlns:p14="http://schemas.microsoft.com/office/powerpoint/2010/main" val="1501811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solidFill>
          <a:schemeClr val="accent1"/>
        </a:solidFill>
        <a:ln w="9525" cap="flat" cmpd="sng" algn="ctr">
          <a:solidFill>
            <a:srgbClr val="FF0000"/>
          </a:solidFill>
          <a:prstDash val="solid"/>
          <a:round/>
          <a:headEnd type="none" w="med" len="med"/>
          <a:tailEnd type="triangle"/>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txDef>
      <a:spPr bwMode="auto">
        <a:noFill/>
        <a:ln w="9525">
          <a:noFill/>
          <a:miter lim="800000"/>
          <a:headEnd/>
          <a:tailEnd/>
        </a:ln>
      </a:spPr>
      <a:bodyPr vert="horz" wrap="square" lIns="82058" tIns="41029" rIns="82058" bIns="41029" numCol="1" anchor="ctr" anchorCtr="0" compatLnSpc="1">
        <a:prstTxWarp prst="textNoShape">
          <a:avLst/>
        </a:prstTxWarp>
      </a:bodyPr>
      <a:lstStyle>
        <a:defPPr>
          <a:defRPr sz="2800" kern="0"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txDef>
      <a:spPr bwMode="auto">
        <a:noFill/>
        <a:ln w="9525">
          <a:noFill/>
          <a:miter lim="800000"/>
          <a:headEnd/>
          <a:tailEnd/>
        </a:ln>
      </a:spPr>
      <a:bodyPr vert="horz" wrap="square" lIns="82058" tIns="41029" rIns="82058" bIns="41029" numCol="1" anchor="ctr" anchorCtr="0" compatLnSpc="1">
        <a:prstTxWarp prst="textNoShape">
          <a:avLst/>
        </a:prstTxWarp>
      </a:bodyPr>
      <a:lstStyle>
        <a:defPPr>
          <a:defRPr sz="2800" kern="0"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txDef>
      <a:spPr bwMode="auto">
        <a:noFill/>
        <a:ln w="9525">
          <a:noFill/>
          <a:miter lim="800000"/>
          <a:headEnd/>
          <a:tailEnd/>
        </a:ln>
      </a:spPr>
      <a:bodyPr vert="horz" wrap="square" lIns="82058" tIns="41029" rIns="82058" bIns="41029" numCol="1" anchor="ctr" anchorCtr="0" compatLnSpc="1">
        <a:prstTxWarp prst="textNoShape">
          <a:avLst/>
        </a:prstTxWarp>
      </a:bodyPr>
      <a:lstStyle>
        <a:defPPr>
          <a:defRPr sz="2800" kern="0"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News Gothic"/>
        <a:ea typeface=""/>
        <a:cs typeface=""/>
      </a:majorFont>
      <a:minorFont>
        <a:latin typeface="News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News Gothic"/>
        <a:ea typeface=""/>
        <a:cs typeface=""/>
      </a:majorFont>
      <a:minorFont>
        <a:latin typeface="News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B43D433F10D84FA939197C87C27172" ma:contentTypeVersion="12" ma:contentTypeDescription="Create a new document." ma:contentTypeScope="" ma:versionID="31e9c3d5432491baae85501e06417b72">
  <xsd:schema xmlns:xsd="http://www.w3.org/2001/XMLSchema" xmlns:xs="http://www.w3.org/2001/XMLSchema" xmlns:p="http://schemas.microsoft.com/office/2006/metadata/properties" xmlns:ns2="ef011c21-7510-45de-9d4e-9c6c2e34973d" xmlns:ns3="69e9e4ba-89f0-4ba6-b1f1-51d15e102923" targetNamespace="http://schemas.microsoft.com/office/2006/metadata/properties" ma:root="true" ma:fieldsID="c64412a1b6d33b15be61de31100b3b6b" ns2:_="" ns3:_="">
    <xsd:import namespace="ef011c21-7510-45de-9d4e-9c6c2e34973d"/>
    <xsd:import namespace="69e9e4ba-89f0-4ba6-b1f1-51d15e1029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11c21-7510-45de-9d4e-9c6c2e3497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e9e4ba-89f0-4ba6-b1f1-51d15e1029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EA153-D684-4EC7-85FF-D5650C9A9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011c21-7510-45de-9d4e-9c6c2e34973d"/>
    <ds:schemaRef ds:uri="69e9e4ba-89f0-4ba6-b1f1-51d15e1029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5F72D2-D279-4445-8A2D-C286B47051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5585715-D901-42E2-B9A4-91BBD8DFB2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246548</TotalTime>
  <Words>1143</Words>
  <Application>Microsoft Office PowerPoint</Application>
  <PresentationFormat>Custom</PresentationFormat>
  <Paragraphs>146</Paragraphs>
  <Slides>20</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20</vt:i4>
      </vt:variant>
    </vt:vector>
  </HeadingPairs>
  <TitlesOfParts>
    <vt:vector size="32" baseType="lpstr">
      <vt:lpstr>Arial</vt:lpstr>
      <vt:lpstr>Calibri</vt:lpstr>
      <vt:lpstr>Lucida Grande</vt:lpstr>
      <vt:lpstr>News Gothic</vt:lpstr>
      <vt:lpstr>Wingdings</vt:lpstr>
      <vt:lpstr>Default Design</vt:lpstr>
      <vt:lpstr>Custom Design</vt:lpstr>
      <vt:lpstr>1_Default Design</vt:lpstr>
      <vt:lpstr>2_Default Design</vt:lpstr>
      <vt:lpstr>3_Default Design</vt:lpstr>
      <vt:lpstr>4_Default Design</vt:lpstr>
      <vt:lpstr>5_Default Design</vt:lpstr>
      <vt:lpstr>Version 4.21</vt:lpstr>
      <vt:lpstr>4.21 Feature Updates – Quarterly Update</vt:lpstr>
      <vt:lpstr>Criticality rating</vt:lpstr>
      <vt:lpstr>Criticality Rating Enhancements</vt:lpstr>
      <vt:lpstr>Add evidence report to employee snapshot</vt:lpstr>
      <vt:lpstr>Add Evidence Report to Employee Snapshot</vt:lpstr>
      <vt:lpstr>Learning curriculum updates</vt:lpstr>
      <vt:lpstr>Learning Curriculum Updates</vt:lpstr>
      <vt:lpstr>Administrator updates</vt:lpstr>
      <vt:lpstr>User Accounts Updates: Users List</vt:lpstr>
      <vt:lpstr>User Accounts Updates:  Activate an Inactive Assessment</vt:lpstr>
      <vt:lpstr>User Accounts Updates: User Bulk Import Improvements</vt:lpstr>
      <vt:lpstr>Company Settings Updates: Lists and Links </vt:lpstr>
      <vt:lpstr>Administrator Access to Upload to Document Repository</vt:lpstr>
      <vt:lpstr>Additional Enhancements and bug fixes </vt:lpstr>
      <vt:lpstr>Enhancements and Bug Fixes</vt:lpstr>
      <vt:lpstr>Coming soon</vt:lpstr>
      <vt:lpstr>Next Release – 4.22 Feature Updates</vt:lpstr>
      <vt:lpstr>CMS Online Mobile App</vt:lpstr>
      <vt:lpstr>Version 4.21</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Belda Johanna</dc:creator>
  <cp:lastModifiedBy>Brenda Magennis</cp:lastModifiedBy>
  <cp:revision>2216</cp:revision>
  <cp:lastPrinted>2018-09-10T12:46:12Z</cp:lastPrinted>
  <dcterms:created xsi:type="dcterms:W3CDTF">2014-08-07T14:30:42Z</dcterms:created>
  <dcterms:modified xsi:type="dcterms:W3CDTF">2021-06-17T16:21:28Z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20041127</vt:lpwstr>
  </property>
  <property fmtid="{D5CDD505-2E9C-101B-9397-08002B2CF9AE}" pid="3" name="SPSDescription">
    <vt:lpwstr/>
  </property>
  <property fmtid="{D5CDD505-2E9C-101B-9397-08002B2CF9AE}" pid="4" name="Owner">
    <vt:lpwstr/>
  </property>
  <property fmtid="{D5CDD505-2E9C-101B-9397-08002B2CF9AE}" pid="5" name="Status">
    <vt:lpwstr/>
  </property>
  <property fmtid="{D5CDD505-2E9C-101B-9397-08002B2CF9AE}" pid="6" name="ContentTypeId">
    <vt:lpwstr>0x01010042B43D433F10D84FA939197C87C27172</vt:lpwstr>
  </property>
</Properties>
</file>