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868" r:id="rId2"/>
    <p:sldMasterId id="2147484039" r:id="rId3"/>
    <p:sldMasterId id="2147484046" r:id="rId4"/>
    <p:sldMasterId id="2147484053" r:id="rId5"/>
    <p:sldMasterId id="2147484060" r:id="rId6"/>
    <p:sldMasterId id="2147484069" r:id="rId7"/>
  </p:sldMasterIdLst>
  <p:notesMasterIdLst>
    <p:notesMasterId r:id="rId25"/>
  </p:notesMasterIdLst>
  <p:handoutMasterIdLst>
    <p:handoutMasterId r:id="rId26"/>
  </p:handoutMasterIdLst>
  <p:sldIdLst>
    <p:sldId id="888" r:id="rId8"/>
    <p:sldId id="917" r:id="rId9"/>
    <p:sldId id="937" r:id="rId10"/>
    <p:sldId id="915" r:id="rId11"/>
    <p:sldId id="893" r:id="rId12"/>
    <p:sldId id="923" r:id="rId13"/>
    <p:sldId id="922" r:id="rId14"/>
    <p:sldId id="940" r:id="rId15"/>
    <p:sldId id="935" r:id="rId16"/>
    <p:sldId id="932" r:id="rId17"/>
    <p:sldId id="933" r:id="rId18"/>
    <p:sldId id="936" r:id="rId19"/>
    <p:sldId id="934" r:id="rId20"/>
    <p:sldId id="938" r:id="rId21"/>
    <p:sldId id="939" r:id="rId22"/>
    <p:sldId id="941" r:id="rId23"/>
    <p:sldId id="929" r:id="rId24"/>
  </p:sldIdLst>
  <p:sldSz cx="9601200" cy="6858000"/>
  <p:notesSz cx="7010400" cy="9296400"/>
  <p:defaultTextStyle>
    <a:defPPr>
      <a:defRPr lang="en-US"/>
    </a:defPPr>
    <a:lvl1pPr algn="l" rtl="0" fontAlgn="base">
      <a:spcBef>
        <a:spcPct val="0"/>
      </a:spcBef>
      <a:spcAft>
        <a:spcPct val="0"/>
      </a:spcAft>
      <a:defRPr sz="16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b="1" kern="1200">
        <a:solidFill>
          <a:schemeClr val="tx1"/>
        </a:solidFill>
        <a:latin typeface="Arial" pitchFamily="34" charset="0"/>
        <a:ea typeface="+mn-ea"/>
        <a:cs typeface="Arial" pitchFamily="34" charset="0"/>
      </a:defRPr>
    </a:lvl5pPr>
    <a:lvl6pPr marL="2286000" algn="l" defTabSz="914400" rtl="0" eaLnBrk="1" latinLnBrk="0" hangingPunct="1">
      <a:defRPr sz="1600" b="1" kern="1200">
        <a:solidFill>
          <a:schemeClr val="tx1"/>
        </a:solidFill>
        <a:latin typeface="Arial" pitchFamily="34" charset="0"/>
        <a:ea typeface="+mn-ea"/>
        <a:cs typeface="Arial" pitchFamily="34" charset="0"/>
      </a:defRPr>
    </a:lvl6pPr>
    <a:lvl7pPr marL="2743200" algn="l" defTabSz="914400" rtl="0" eaLnBrk="1" latinLnBrk="0" hangingPunct="1">
      <a:defRPr sz="1600" b="1" kern="1200">
        <a:solidFill>
          <a:schemeClr val="tx1"/>
        </a:solidFill>
        <a:latin typeface="Arial" pitchFamily="34" charset="0"/>
        <a:ea typeface="+mn-ea"/>
        <a:cs typeface="Arial" pitchFamily="34" charset="0"/>
      </a:defRPr>
    </a:lvl7pPr>
    <a:lvl8pPr marL="3200400" algn="l" defTabSz="914400" rtl="0" eaLnBrk="1" latinLnBrk="0" hangingPunct="1">
      <a:defRPr sz="1600" b="1" kern="1200">
        <a:solidFill>
          <a:schemeClr val="tx1"/>
        </a:solidFill>
        <a:latin typeface="Arial" pitchFamily="34" charset="0"/>
        <a:ea typeface="+mn-ea"/>
        <a:cs typeface="Arial" pitchFamily="34" charset="0"/>
      </a:defRPr>
    </a:lvl8pPr>
    <a:lvl9pPr marL="3657600" algn="l" defTabSz="914400" rtl="0" eaLnBrk="1" latinLnBrk="0" hangingPunct="1">
      <a:defRPr sz="1600" b="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553">
          <p15:clr>
            <a:srgbClr val="A4A3A4"/>
          </p15:clr>
        </p15:guide>
        <p15:guide id="2" pos="5853">
          <p15:clr>
            <a:srgbClr val="A4A3A4"/>
          </p15:clr>
        </p15:guide>
        <p15:guide id="3" pos="240">
          <p15:clr>
            <a:srgbClr val="A4A3A4"/>
          </p15:clr>
        </p15:guide>
        <p15:guide id="4" pos="3291">
          <p15:clr>
            <a:srgbClr val="A4A3A4"/>
          </p15:clr>
        </p15:guide>
        <p15:guide id="5" pos="3384">
          <p15:clr>
            <a:srgbClr val="A4A3A4"/>
          </p15:clr>
        </p15:guide>
        <p15:guide id="6" pos="730">
          <p15:clr>
            <a:srgbClr val="A4A3A4"/>
          </p15:clr>
        </p15:guide>
        <p15:guide id="7" pos="929">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Magennis" initials="BM" lastIdx="1" clrIdx="0">
    <p:extLst>
      <p:ext uri="{19B8F6BF-5375-455C-9EA6-DF929625EA0E}">
        <p15:presenceInfo xmlns:p15="http://schemas.microsoft.com/office/powerpoint/2012/main" userId="c3ee1a700e7037ae" providerId="Windows Live"/>
      </p:ext>
    </p:extLst>
  </p:cmAuthor>
  <p:cmAuthor id="2" name="Jack Notarangelo" initials="JN" lastIdx="33" clrIdx="1">
    <p:extLst>
      <p:ext uri="{19B8F6BF-5375-455C-9EA6-DF929625EA0E}">
        <p15:presenceInfo xmlns:p15="http://schemas.microsoft.com/office/powerpoint/2012/main" userId="S-1-5-21-2558699318-2415493258-2942320917-6690" providerId="AD"/>
      </p:ext>
    </p:extLst>
  </p:cmAuthor>
  <p:cmAuthor id="3" name="Thy Tran" initials="TT" lastIdx="1" clrIdx="2">
    <p:extLst>
      <p:ext uri="{19B8F6BF-5375-455C-9EA6-DF929625EA0E}">
        <p15:presenceInfo xmlns:p15="http://schemas.microsoft.com/office/powerpoint/2012/main" userId="S-1-5-21-2558699318-2415493258-2942320917-71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7395"/>
    <a:srgbClr val="FFCC00"/>
    <a:srgbClr val="FFCC99"/>
    <a:srgbClr val="FF9933"/>
    <a:srgbClr val="CCCCFF"/>
    <a:srgbClr val="99CC00"/>
    <a:srgbClr val="99CC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0" autoAdjust="0"/>
    <p:restoredTop sz="91257" autoAdjust="0"/>
  </p:normalViewPr>
  <p:slideViewPr>
    <p:cSldViewPr snapToGrid="0">
      <p:cViewPr varScale="1">
        <p:scale>
          <a:sx n="102" d="100"/>
          <a:sy n="102" d="100"/>
        </p:scale>
        <p:origin x="1788" y="114"/>
      </p:cViewPr>
      <p:guideLst>
        <p:guide orient="horz" pos="3553"/>
        <p:guide pos="5853"/>
        <p:guide pos="240"/>
        <p:guide pos="3291"/>
        <p:guide pos="3384"/>
        <p:guide pos="730"/>
        <p:guide pos="929"/>
      </p:guideLst>
    </p:cSldViewPr>
  </p:slideViewPr>
  <p:outlineViewPr>
    <p:cViewPr>
      <p:scale>
        <a:sx n="33" d="100"/>
        <a:sy n="33" d="100"/>
      </p:scale>
      <p:origin x="0" y="30852"/>
    </p:cViewPr>
  </p:outlineViewPr>
  <p:notesTextViewPr>
    <p:cViewPr>
      <p:scale>
        <a:sx n="100" d="100"/>
        <a:sy n="100" d="100"/>
      </p:scale>
      <p:origin x="0" y="0"/>
    </p:cViewPr>
  </p:notesTextViewPr>
  <p:sorterViewPr>
    <p:cViewPr>
      <p:scale>
        <a:sx n="60" d="100"/>
        <a:sy n="60" d="100"/>
      </p:scale>
      <p:origin x="0" y="0"/>
    </p:cViewPr>
  </p:sorterViewPr>
  <p:notesViewPr>
    <p:cSldViewPr snapToGrid="0">
      <p:cViewPr>
        <p:scale>
          <a:sx n="150" d="100"/>
          <a:sy n="150" d="100"/>
        </p:scale>
        <p:origin x="-1248" y="442"/>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5" y="2"/>
            <a:ext cx="3038747" cy="463144"/>
          </a:xfrm>
          <a:prstGeom prst="rect">
            <a:avLst/>
          </a:prstGeom>
          <a:noFill/>
          <a:ln w="9525">
            <a:noFill/>
            <a:miter lim="800000"/>
            <a:headEnd/>
            <a:tailEnd/>
          </a:ln>
          <a:effectLst/>
        </p:spPr>
        <p:txBody>
          <a:bodyPr vert="horz" wrap="square" lIns="92774" tIns="46389" rIns="92774" bIns="46389" numCol="1" anchor="t" anchorCtr="0" compatLnSpc="1">
            <a:prstTxWarp prst="textNoShape">
              <a:avLst/>
            </a:prstTxWarp>
          </a:bodyPr>
          <a:lstStyle>
            <a:lvl1pPr defTabSz="928730">
              <a:defRPr sz="1300">
                <a:latin typeface="Arial" charset="0"/>
                <a:cs typeface="Arial" charset="0"/>
              </a:defRPr>
            </a:lvl1pPr>
          </a:lstStyle>
          <a:p>
            <a:pPr>
              <a:defRPr/>
            </a:pPr>
            <a:endParaRPr lang="en-US"/>
          </a:p>
        </p:txBody>
      </p:sp>
      <p:sp>
        <p:nvSpPr>
          <p:cNvPr id="10243" name="Rectangle 3"/>
          <p:cNvSpPr>
            <a:spLocks noGrp="1" noChangeArrowheads="1"/>
          </p:cNvSpPr>
          <p:nvPr>
            <p:ph type="dt" sz="quarter" idx="1"/>
          </p:nvPr>
        </p:nvSpPr>
        <p:spPr bwMode="auto">
          <a:xfrm>
            <a:off x="3971657" y="2"/>
            <a:ext cx="3038747" cy="463144"/>
          </a:xfrm>
          <a:prstGeom prst="rect">
            <a:avLst/>
          </a:prstGeom>
          <a:noFill/>
          <a:ln w="9525">
            <a:noFill/>
            <a:miter lim="800000"/>
            <a:headEnd/>
            <a:tailEnd/>
          </a:ln>
          <a:effectLst/>
        </p:spPr>
        <p:txBody>
          <a:bodyPr vert="horz" wrap="square" lIns="92774" tIns="46389" rIns="92774" bIns="46389" numCol="1" anchor="t" anchorCtr="0" compatLnSpc="1">
            <a:prstTxWarp prst="textNoShape">
              <a:avLst/>
            </a:prstTxWarp>
          </a:bodyPr>
          <a:lstStyle>
            <a:lvl1pPr algn="r" defTabSz="928730">
              <a:defRPr sz="1300">
                <a:latin typeface="Arial" charset="0"/>
                <a:cs typeface="Arial" charset="0"/>
              </a:defRPr>
            </a:lvl1pPr>
          </a:lstStyle>
          <a:p>
            <a:pPr>
              <a:defRPr/>
            </a:pPr>
            <a:endParaRPr lang="en-US"/>
          </a:p>
        </p:txBody>
      </p:sp>
      <p:sp>
        <p:nvSpPr>
          <p:cNvPr id="10244" name="Rectangle 4"/>
          <p:cNvSpPr>
            <a:spLocks noGrp="1" noChangeArrowheads="1"/>
          </p:cNvSpPr>
          <p:nvPr>
            <p:ph type="ftr" sz="quarter" idx="2"/>
          </p:nvPr>
        </p:nvSpPr>
        <p:spPr bwMode="auto">
          <a:xfrm>
            <a:off x="5" y="8833257"/>
            <a:ext cx="3038747" cy="463144"/>
          </a:xfrm>
          <a:prstGeom prst="rect">
            <a:avLst/>
          </a:prstGeom>
          <a:noFill/>
          <a:ln w="9525">
            <a:noFill/>
            <a:miter lim="800000"/>
            <a:headEnd/>
            <a:tailEnd/>
          </a:ln>
          <a:effectLst/>
        </p:spPr>
        <p:txBody>
          <a:bodyPr vert="horz" wrap="square" lIns="92774" tIns="46389" rIns="92774" bIns="46389" numCol="1" anchor="b" anchorCtr="0" compatLnSpc="1">
            <a:prstTxWarp prst="textNoShape">
              <a:avLst/>
            </a:prstTxWarp>
          </a:bodyPr>
          <a:lstStyle>
            <a:lvl1pPr defTabSz="928730">
              <a:defRPr sz="1300">
                <a:latin typeface="Arial" charset="0"/>
                <a:cs typeface="Arial" charset="0"/>
              </a:defRPr>
            </a:lvl1pPr>
          </a:lstStyle>
          <a:p>
            <a:pPr>
              <a:defRPr/>
            </a:pPr>
            <a:endParaRPr lang="en-US"/>
          </a:p>
        </p:txBody>
      </p:sp>
      <p:sp>
        <p:nvSpPr>
          <p:cNvPr id="10245" name="Rectangle 5"/>
          <p:cNvSpPr>
            <a:spLocks noGrp="1" noChangeArrowheads="1"/>
          </p:cNvSpPr>
          <p:nvPr>
            <p:ph type="sldNum" sz="quarter" idx="3"/>
          </p:nvPr>
        </p:nvSpPr>
        <p:spPr bwMode="auto">
          <a:xfrm>
            <a:off x="3971657" y="8833257"/>
            <a:ext cx="3038747" cy="463144"/>
          </a:xfrm>
          <a:prstGeom prst="rect">
            <a:avLst/>
          </a:prstGeom>
          <a:noFill/>
          <a:ln w="9525">
            <a:noFill/>
            <a:miter lim="800000"/>
            <a:headEnd/>
            <a:tailEnd/>
          </a:ln>
          <a:effectLst/>
        </p:spPr>
        <p:txBody>
          <a:bodyPr vert="horz" wrap="square" lIns="92774" tIns="46389" rIns="92774" bIns="46389" numCol="1" anchor="b" anchorCtr="0" compatLnSpc="1">
            <a:prstTxWarp prst="textNoShape">
              <a:avLst/>
            </a:prstTxWarp>
          </a:bodyPr>
          <a:lstStyle>
            <a:lvl1pPr algn="r" defTabSz="928730">
              <a:defRPr sz="1300">
                <a:latin typeface="Arial" charset="0"/>
                <a:cs typeface="Arial" charset="0"/>
              </a:defRPr>
            </a:lvl1pPr>
          </a:lstStyle>
          <a:p>
            <a:pPr>
              <a:defRPr/>
            </a:pPr>
            <a:fld id="{51824AA8-6BBF-4CA5-BC87-8DE263AD6628}" type="slidenum">
              <a:rPr lang="en-US"/>
              <a:pPr>
                <a:defRPr/>
              </a:pPr>
              <a:t>‹#›</a:t>
            </a:fld>
            <a:endParaRPr lang="en-US"/>
          </a:p>
        </p:txBody>
      </p:sp>
    </p:spTree>
    <p:extLst>
      <p:ext uri="{BB962C8B-B14F-4D97-AF65-F5344CB8AC3E}">
        <p14:creationId xmlns:p14="http://schemas.microsoft.com/office/powerpoint/2010/main" val="2281347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5" y="3"/>
            <a:ext cx="3059549" cy="456755"/>
          </a:xfrm>
          <a:prstGeom prst="rect">
            <a:avLst/>
          </a:prstGeom>
          <a:noFill/>
          <a:ln w="9525">
            <a:noFill/>
            <a:miter lim="800000"/>
            <a:headEnd/>
            <a:tailEnd/>
          </a:ln>
          <a:effectLst/>
        </p:spPr>
        <p:txBody>
          <a:bodyPr vert="horz" wrap="square" lIns="91258" tIns="45630" rIns="91258" bIns="45630" numCol="1" anchor="t" anchorCtr="0" compatLnSpc="1">
            <a:prstTxWarp prst="textNoShape">
              <a:avLst/>
            </a:prstTxWarp>
          </a:bodyPr>
          <a:lstStyle>
            <a:lvl1pPr defTabSz="912910">
              <a:defRPr sz="1300">
                <a:latin typeface="Arial" charset="0"/>
                <a:cs typeface="Arial" charset="0"/>
              </a:defRPr>
            </a:lvl1pPr>
          </a:lstStyle>
          <a:p>
            <a:pPr>
              <a:defRPr/>
            </a:pPr>
            <a:endParaRPr lang="en-US"/>
          </a:p>
        </p:txBody>
      </p:sp>
      <p:sp>
        <p:nvSpPr>
          <p:cNvPr id="11267" name="Rectangle 3"/>
          <p:cNvSpPr>
            <a:spLocks noGrp="1" noChangeArrowheads="1"/>
          </p:cNvSpPr>
          <p:nvPr>
            <p:ph type="dt" idx="1"/>
          </p:nvPr>
        </p:nvSpPr>
        <p:spPr bwMode="auto">
          <a:xfrm>
            <a:off x="3976458" y="3"/>
            <a:ext cx="3059549" cy="456755"/>
          </a:xfrm>
          <a:prstGeom prst="rect">
            <a:avLst/>
          </a:prstGeom>
          <a:noFill/>
          <a:ln w="9525">
            <a:noFill/>
            <a:miter lim="800000"/>
            <a:headEnd/>
            <a:tailEnd/>
          </a:ln>
          <a:effectLst/>
        </p:spPr>
        <p:txBody>
          <a:bodyPr vert="horz" wrap="square" lIns="91258" tIns="45630" rIns="91258" bIns="45630" numCol="1" anchor="t" anchorCtr="0" compatLnSpc="1">
            <a:prstTxWarp prst="textNoShape">
              <a:avLst/>
            </a:prstTxWarp>
          </a:bodyPr>
          <a:lstStyle>
            <a:lvl1pPr algn="r" defTabSz="912910">
              <a:defRPr sz="1300">
                <a:latin typeface="Arial" charset="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022350" y="685800"/>
            <a:ext cx="4914900" cy="35115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6905" y="4425417"/>
            <a:ext cx="5125384" cy="4198631"/>
          </a:xfrm>
          <a:prstGeom prst="rect">
            <a:avLst/>
          </a:prstGeom>
          <a:noFill/>
          <a:ln w="9525">
            <a:noFill/>
            <a:miter lim="800000"/>
            <a:headEnd/>
            <a:tailEnd/>
          </a:ln>
          <a:effectLst/>
        </p:spPr>
        <p:txBody>
          <a:bodyPr vert="horz" wrap="square" lIns="91258" tIns="45630" rIns="91258" bIns="456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5" y="8852425"/>
            <a:ext cx="3059549" cy="456755"/>
          </a:xfrm>
          <a:prstGeom prst="rect">
            <a:avLst/>
          </a:prstGeom>
          <a:noFill/>
          <a:ln w="9525">
            <a:noFill/>
            <a:miter lim="800000"/>
            <a:headEnd/>
            <a:tailEnd/>
          </a:ln>
          <a:effectLst/>
        </p:spPr>
        <p:txBody>
          <a:bodyPr vert="horz" wrap="square" lIns="91258" tIns="45630" rIns="91258" bIns="45630" numCol="1" anchor="b" anchorCtr="0" compatLnSpc="1">
            <a:prstTxWarp prst="textNoShape">
              <a:avLst/>
            </a:prstTxWarp>
          </a:bodyPr>
          <a:lstStyle>
            <a:lvl1pPr defTabSz="912910">
              <a:defRPr sz="1300">
                <a:latin typeface="Arial" charset="0"/>
                <a:cs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976458" y="8852425"/>
            <a:ext cx="3059549" cy="456755"/>
          </a:xfrm>
          <a:prstGeom prst="rect">
            <a:avLst/>
          </a:prstGeom>
          <a:noFill/>
          <a:ln w="9525">
            <a:noFill/>
            <a:miter lim="800000"/>
            <a:headEnd/>
            <a:tailEnd/>
          </a:ln>
          <a:effectLst/>
        </p:spPr>
        <p:txBody>
          <a:bodyPr vert="horz" wrap="square" lIns="91258" tIns="45630" rIns="91258" bIns="45630" numCol="1" anchor="b" anchorCtr="0" compatLnSpc="1">
            <a:prstTxWarp prst="textNoShape">
              <a:avLst/>
            </a:prstTxWarp>
          </a:bodyPr>
          <a:lstStyle>
            <a:lvl1pPr algn="r" defTabSz="912910">
              <a:defRPr sz="1300">
                <a:latin typeface="Arial" charset="0"/>
                <a:cs typeface="Arial" charset="0"/>
              </a:defRPr>
            </a:lvl1pPr>
          </a:lstStyle>
          <a:p>
            <a:pPr>
              <a:defRPr/>
            </a:pPr>
            <a:fld id="{5E5BE99D-4BED-4334-B381-55966E3A1B2F}" type="slidenum">
              <a:rPr lang="en-US"/>
              <a:pPr>
                <a:defRPr/>
              </a:pPr>
              <a:t>‹#›</a:t>
            </a:fld>
            <a:endParaRPr lang="en-US"/>
          </a:p>
        </p:txBody>
      </p:sp>
    </p:spTree>
    <p:extLst>
      <p:ext uri="{BB962C8B-B14F-4D97-AF65-F5344CB8AC3E}">
        <p14:creationId xmlns:p14="http://schemas.microsoft.com/office/powerpoint/2010/main" val="2023087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505036-AD46-47B9-ACBF-2886374D03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4"/>
            <a:ext cx="816133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753CFE-6A61-4814-B1E2-3D32BE5D818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9427"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2" y="1600204"/>
            <a:ext cx="424497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512DEE-B731-4D9A-BA39-EEF26F650F7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2"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2"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0FEA8-0BF5-4E39-93BD-A347BFE2683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0AAF877-F564-40E3-B553-CAEFB503187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4495BD-1CC6-400A-B296-E324B887BDA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7" y="273050"/>
            <a:ext cx="3159125"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754438" y="273054"/>
            <a:ext cx="536733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7" y="1435103"/>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661E8-DCF2-4F59-ADD7-5CE64DDC111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12775"/>
            <a:ext cx="5761037"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7A6E2B-DDA1-4ACB-8A3C-77239380CAB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FF0A2D-9AA0-49DB-8F53-22AEAB80AFDD}"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1188" y="274642"/>
            <a:ext cx="21605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9428" y="274642"/>
            <a:ext cx="63293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A9C32-6590-476C-A823-4B2550E00B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279266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041453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424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8690886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881467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6632723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766128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74575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091254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2817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065255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852781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013916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9615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dirty="0"/>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7375112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1037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101362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6"/>
          <p:cNvSpPr>
            <a:spLocks noGrp="1" noChangeArrowheads="1"/>
          </p:cNvSpPr>
          <p:nvPr>
            <p:ph type="sldNum" sz="quarter" idx="10"/>
          </p:nvPr>
        </p:nvSpPr>
        <p:spPr>
          <a:xfrm>
            <a:off x="9094788" y="6510342"/>
            <a:ext cx="357187" cy="217487"/>
          </a:xfrm>
          <a:ln/>
        </p:spPr>
        <p:txBody>
          <a:bodyPr/>
          <a:lstStyle>
            <a:lvl1pPr>
              <a:defRPr/>
            </a:lvl1pPr>
          </a:lstStyle>
          <a:p>
            <a:pPr>
              <a:defRPr/>
            </a:pPr>
            <a:fld id="{A4DCD9ED-7638-4465-96FE-42A54DD7DCD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736533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63804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00349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46225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5009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992148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6181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97513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86755" name="Rectangle 3"/>
          <p:cNvSpPr>
            <a:spLocks noGrp="1" noChangeArrowheads="1"/>
          </p:cNvSpPr>
          <p:nvPr>
            <p:ph type="ctrTitle"/>
          </p:nvPr>
        </p:nvSpPr>
        <p:spPr>
          <a:xfrm>
            <a:off x="720090" y="2130432"/>
            <a:ext cx="8161020" cy="1470025"/>
          </a:xfrm>
        </p:spPr>
        <p:txBody>
          <a:bodyPr/>
          <a:lstStyle>
            <a:lvl1pPr algn="ctr">
              <a:defRPr/>
            </a:lvl1pPr>
          </a:lstStyle>
          <a:p>
            <a:r>
              <a:rPr lang="en-US" dirty="0"/>
              <a:t>Click to edit Master title style</a:t>
            </a:r>
          </a:p>
        </p:txBody>
      </p:sp>
      <p:sp>
        <p:nvSpPr>
          <p:cNvPr id="586756" name="Rectangle 4"/>
          <p:cNvSpPr>
            <a:spLocks noGrp="1" noChangeArrowheads="1"/>
          </p:cNvSpPr>
          <p:nvPr>
            <p:ph type="subTitle" idx="1"/>
          </p:nvPr>
        </p:nvSpPr>
        <p:spPr>
          <a:xfrm>
            <a:off x="1440180" y="3886200"/>
            <a:ext cx="6720840" cy="1752600"/>
          </a:xfrm>
        </p:spPr>
        <p:txBody>
          <a:bodyPr/>
          <a:lstStyle>
            <a:lvl1pPr algn="ctr">
              <a:buFontTx/>
              <a:buNone/>
              <a:defRPr>
                <a:solidFill>
                  <a:srgbClr val="808080"/>
                </a:solidFill>
              </a:defRPr>
            </a:lvl1pPr>
          </a:lstStyle>
          <a:p>
            <a:r>
              <a:rPr lang="en-US" dirty="0"/>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A4DCD9ED-7638-4465-96FE-42A54DD7DCD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98547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B4556A47-DC3A-44B4-A287-45FE08BD782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953388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406907"/>
            <a:ext cx="8161020" cy="1362075"/>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58429" y="2906713"/>
            <a:ext cx="81610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8931F6-218B-4F2F-996F-B554419DD6A4}"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7518681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284480" y="982133"/>
            <a:ext cx="443611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4880610" y="982133"/>
            <a:ext cx="4400550" cy="4902200"/>
          </a:xfrm>
        </p:spPr>
        <p:txBody>
          <a:bodyPr/>
          <a:lstStyle>
            <a:lvl1pPr>
              <a:defRPr sz="2200" b="0"/>
            </a:lvl1pPr>
            <a:lvl2pPr>
              <a:defRPr sz="2200" b="0"/>
            </a:lvl2pPr>
            <a:lvl3pPr>
              <a:defRPr sz="2200" b="0"/>
            </a:lvl3pPr>
            <a:lvl4pPr>
              <a:defRPr sz="2200" b="0"/>
            </a:lvl4pPr>
            <a:lvl5pPr>
              <a:defRPr sz="2200" b="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20512BB-9A9F-4B32-964F-EC651426365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62604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extLst>
      <p:ext uri="{BB962C8B-B14F-4D97-AF65-F5344CB8AC3E}">
        <p14:creationId xmlns:p14="http://schemas.microsoft.com/office/powerpoint/2010/main" val="37924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04827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2"/>
          <p:cNvSpPr>
            <a:spLocks noGrp="1" noChangeArrowheads="1"/>
          </p:cNvSpPr>
          <p:nvPr>
            <p:ph type="sldNum" sz="quarter" idx="10"/>
          </p:nvPr>
        </p:nvSpPr>
        <p:spPr>
          <a:xfrm>
            <a:off x="7357589" y="6469068"/>
            <a:ext cx="1963579" cy="217487"/>
          </a:xfrm>
        </p:spPr>
        <p:txBody>
          <a:bodyPr/>
          <a:lstStyle>
            <a:lvl1pPr algn="r">
              <a:defRPr>
                <a:solidFill>
                  <a:schemeClr val="tx1"/>
                </a:solidFill>
                <a:latin typeface="Calibri" pitchFamily="34" charset="0"/>
                <a:cs typeface="Calibri" pitchFamily="34" charset="0"/>
              </a:defRPr>
            </a:lvl1pPr>
          </a:lstStyle>
          <a:p>
            <a:fld id="{EE31F959-14C5-456F-A385-F74BA9A4B4ED}"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2179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66740" y="300038"/>
            <a:ext cx="8592741" cy="608012"/>
          </a:xfrm>
        </p:spPr>
        <p:txBody>
          <a:bodyPr/>
          <a:lstStyle/>
          <a:p>
            <a:r>
              <a:rPr lang="en-US"/>
              <a:t>Click to edit Master title style</a:t>
            </a:r>
          </a:p>
        </p:txBody>
      </p:sp>
      <p:sp>
        <p:nvSpPr>
          <p:cNvPr id="3" name="Table Placeholder 2"/>
          <p:cNvSpPr>
            <a:spLocks noGrp="1"/>
          </p:cNvSpPr>
          <p:nvPr>
            <p:ph type="tbl" idx="1"/>
          </p:nvPr>
        </p:nvSpPr>
        <p:spPr>
          <a:xfrm>
            <a:off x="565074" y="1524000"/>
            <a:ext cx="8471059" cy="3576638"/>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EE31F959-14C5-456F-A385-F74BA9A4B4E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647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3" name="Content Placeholder 2"/>
          <p:cNvSpPr>
            <a:spLocks noGrp="1"/>
          </p:cNvSpPr>
          <p:nvPr>
            <p:ph idx="1"/>
          </p:nvPr>
        </p:nvSpPr>
        <p:spPr>
          <a:xfrm>
            <a:off x="276957" y="1168401"/>
            <a:ext cx="4422090"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845734" y="1168401"/>
            <a:ext cx="4447738"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90432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8_Title w content and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6"/>
            </a:lvl1pPr>
          </a:lstStyle>
          <a:p>
            <a:r>
              <a:rPr lang="en-US"/>
              <a:t>Click to edit Master title style</a:t>
            </a:r>
            <a:endParaRPr lang="en-US" dirty="0"/>
          </a:p>
        </p:txBody>
      </p:sp>
      <p:sp>
        <p:nvSpPr>
          <p:cNvPr id="8" name="Rectangle 19"/>
          <p:cNvSpPr>
            <a:spLocks noGrp="1" noChangeArrowheads="1"/>
          </p:cNvSpPr>
          <p:nvPr>
            <p:ph idx="11"/>
          </p:nvPr>
        </p:nvSpPr>
        <p:spPr bwMode="auto">
          <a:xfrm>
            <a:off x="276963" y="952443"/>
            <a:ext cx="9016512" cy="103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p:txBody>
      </p:sp>
      <p:sp>
        <p:nvSpPr>
          <p:cNvPr id="9" name="Content Placeholder 2"/>
          <p:cNvSpPr>
            <a:spLocks noGrp="1"/>
          </p:cNvSpPr>
          <p:nvPr>
            <p:ph idx="12"/>
          </p:nvPr>
        </p:nvSpPr>
        <p:spPr>
          <a:xfrm>
            <a:off x="276957" y="2084500"/>
            <a:ext cx="4431324"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882665" y="2084500"/>
            <a:ext cx="4410808" cy="3759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404419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725" y="2130429"/>
            <a:ext cx="8159750" cy="1470025"/>
          </a:xfrm>
        </p:spPr>
        <p:txBody>
          <a:bodyPr/>
          <a:lstStyle/>
          <a:p>
            <a:r>
              <a:rPr lang="en-US"/>
              <a:t>Click to edit Master title style</a:t>
            </a:r>
          </a:p>
        </p:txBody>
      </p:sp>
      <p:sp>
        <p:nvSpPr>
          <p:cNvPr id="3" name="Subtitle 2"/>
          <p:cNvSpPr>
            <a:spLocks noGrp="1"/>
          </p:cNvSpPr>
          <p:nvPr>
            <p:ph type="subTitle" idx="1"/>
          </p:nvPr>
        </p:nvSpPr>
        <p:spPr>
          <a:xfrm>
            <a:off x="1439865" y="3886200"/>
            <a:ext cx="672147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F5CB8C-5A4F-4924-8864-D8C7232D1C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36" r:id="rId5"/>
    <p:sldLayoutId id="2147484037" r:id="rId6"/>
    <p:sldLayoutId id="2147484080" r:id="rId7"/>
    <p:sldLayoutId id="2147484084" r:id="rId8"/>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79426" y="274638"/>
            <a:ext cx="86423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79426" y="1600204"/>
            <a:ext cx="8642351"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9426" y="6356354"/>
            <a:ext cx="2241551"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279776" y="6356354"/>
            <a:ext cx="304165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880226" y="6356354"/>
            <a:ext cx="2241551"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E5031EA-5544-46E5-9115-F709F19C59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14373607"/>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4401694"/>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69934667"/>
      </p:ext>
    </p:extLst>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13062404"/>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53988"/>
            <a:ext cx="9010650" cy="677862"/>
          </a:xfrm>
          <a:prstGeom prst="rect">
            <a:avLst/>
          </a:prstGeom>
          <a:noFill/>
          <a:ln w="9525">
            <a:noFill/>
            <a:miter lim="800000"/>
            <a:headEnd/>
            <a:tailEnd/>
          </a:ln>
        </p:spPr>
        <p:txBody>
          <a:bodyPr vert="horz" wrap="square" lIns="82058" tIns="41029" rIns="82058" bIns="4102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93688" y="922338"/>
            <a:ext cx="9021762" cy="4953000"/>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9094788" y="6510342"/>
            <a:ext cx="357187" cy="217487"/>
          </a:xfrm>
          <a:prstGeom prst="rect">
            <a:avLst/>
          </a:prstGeom>
          <a:noFill/>
          <a:ln w="9525">
            <a:noFill/>
            <a:miter lim="800000"/>
            <a:headEnd/>
            <a:tailEnd/>
          </a:ln>
          <a:effectLst/>
        </p:spPr>
        <p:txBody>
          <a:bodyPr vert="horz" wrap="square" lIns="82058" tIns="41029" rIns="82058" bIns="41029" numCol="1" anchor="t" anchorCtr="0" compatLnSpc="1">
            <a:prstTxWarp prst="textNoShape">
              <a:avLst/>
            </a:prstTxWarp>
          </a:bodyPr>
          <a:lstStyle>
            <a:lvl1pPr algn="r" eaLnBrk="0" hangingPunct="0">
              <a:defRPr sz="1200" b="1">
                <a:solidFill>
                  <a:schemeClr val="bg1"/>
                </a:solidFill>
                <a:latin typeface="Calibri" pitchFamily="-110" charset="0"/>
                <a:ea typeface="ＭＳ Ｐゴシック" pitchFamily="-110" charset="-128"/>
                <a:cs typeface="Arial" charset="0"/>
              </a:defRPr>
            </a:lvl1pPr>
          </a:lstStyle>
          <a:p>
            <a:pPr>
              <a:defRPr/>
            </a:pPr>
            <a:fld id="{8B0A6109-4D4E-4057-97BB-2151E4710A5F}"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29923668"/>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Lst>
  <p:hf hdr="0" ftr="0" dt="0"/>
  <p:txStyles>
    <p:titleStyle>
      <a:lvl1pPr algn="l" defTabSz="820738" rtl="0" eaLnBrk="0" fontAlgn="base" hangingPunct="0">
        <a:spcBef>
          <a:spcPct val="0"/>
        </a:spcBef>
        <a:spcAft>
          <a:spcPct val="0"/>
        </a:spcAft>
        <a:defRPr sz="3000" b="1">
          <a:solidFill>
            <a:srgbClr val="3A6F8F"/>
          </a:solidFill>
          <a:latin typeface="Calibri"/>
          <a:ea typeface="ＭＳ Ｐゴシック" pitchFamily="34" charset="-128"/>
          <a:cs typeface="Calibri"/>
        </a:defRPr>
      </a:lvl1pPr>
      <a:lvl2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2pPr>
      <a:lvl3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3pPr>
      <a:lvl4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4pPr>
      <a:lvl5pPr algn="l" defTabSz="820738" rtl="0" eaLnBrk="0" fontAlgn="base" hangingPunct="0">
        <a:spcBef>
          <a:spcPct val="0"/>
        </a:spcBef>
        <a:spcAft>
          <a:spcPct val="0"/>
        </a:spcAft>
        <a:defRPr sz="3000" b="1">
          <a:solidFill>
            <a:srgbClr val="3A6F8F"/>
          </a:solidFill>
          <a:latin typeface="Calibri" pitchFamily="-110" charset="0"/>
          <a:ea typeface="ＭＳ Ｐゴシック" pitchFamily="34" charset="-128"/>
          <a:cs typeface="Calibri" pitchFamily="-110" charset="0"/>
        </a:defRPr>
      </a:lvl5pPr>
      <a:lvl6pPr marL="457200" algn="l" defTabSz="820738" rtl="0" eaLnBrk="0" fontAlgn="base" hangingPunct="0">
        <a:spcBef>
          <a:spcPct val="0"/>
        </a:spcBef>
        <a:spcAft>
          <a:spcPct val="0"/>
        </a:spcAft>
        <a:defRPr b="1">
          <a:solidFill>
            <a:srgbClr val="3A6F8F"/>
          </a:solidFill>
          <a:latin typeface="News Gothic" pitchFamily="34" charset="0"/>
        </a:defRPr>
      </a:lvl6pPr>
      <a:lvl7pPr marL="914400" algn="l" defTabSz="820738" rtl="0" eaLnBrk="0" fontAlgn="base" hangingPunct="0">
        <a:spcBef>
          <a:spcPct val="0"/>
        </a:spcBef>
        <a:spcAft>
          <a:spcPct val="0"/>
        </a:spcAft>
        <a:defRPr b="1">
          <a:solidFill>
            <a:srgbClr val="3A6F8F"/>
          </a:solidFill>
          <a:latin typeface="News Gothic" pitchFamily="34" charset="0"/>
        </a:defRPr>
      </a:lvl7pPr>
      <a:lvl8pPr marL="1371600" algn="l" defTabSz="820738" rtl="0" eaLnBrk="0" fontAlgn="base" hangingPunct="0">
        <a:spcBef>
          <a:spcPct val="0"/>
        </a:spcBef>
        <a:spcAft>
          <a:spcPct val="0"/>
        </a:spcAft>
        <a:defRPr b="1">
          <a:solidFill>
            <a:srgbClr val="3A6F8F"/>
          </a:solidFill>
          <a:latin typeface="News Gothic" pitchFamily="34" charset="0"/>
        </a:defRPr>
      </a:lvl8pPr>
      <a:lvl9pPr marL="1828800" algn="l" defTabSz="820738" rtl="0" eaLnBrk="0" fontAlgn="base" hangingPunct="0">
        <a:spcBef>
          <a:spcPct val="0"/>
        </a:spcBef>
        <a:spcAft>
          <a:spcPct val="0"/>
        </a:spcAft>
        <a:defRPr b="1">
          <a:solidFill>
            <a:srgbClr val="3A6F8F"/>
          </a:solidFill>
          <a:latin typeface="News Gothic" pitchFamily="34" charset="0"/>
        </a:defRPr>
      </a:lvl9pPr>
    </p:titleStyle>
    <p:body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843" y="1895167"/>
            <a:ext cx="3180858" cy="540167"/>
          </a:xfrm>
        </p:spPr>
        <p:txBody>
          <a:bodyPr/>
          <a:lstStyle/>
          <a:p>
            <a:pPr algn="l"/>
            <a:r>
              <a:rPr lang="en-US" dirty="0"/>
              <a:t>Version 4.7</a:t>
            </a:r>
          </a:p>
        </p:txBody>
      </p:sp>
      <p:sp>
        <p:nvSpPr>
          <p:cNvPr id="4" name="Subtitle 3"/>
          <p:cNvSpPr>
            <a:spLocks noGrp="1"/>
          </p:cNvSpPr>
          <p:nvPr>
            <p:ph type="subTitle" idx="1"/>
          </p:nvPr>
        </p:nvSpPr>
        <p:spPr>
          <a:xfrm>
            <a:off x="5760843" y="2435334"/>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January 2018</a:t>
            </a:r>
          </a:p>
        </p:txBody>
      </p:sp>
      <p:sp>
        <p:nvSpPr>
          <p:cNvPr id="5" name="TextBox 4"/>
          <p:cNvSpPr txBox="1"/>
          <p:nvPr/>
        </p:nvSpPr>
        <p:spPr bwMode="auto">
          <a:xfrm>
            <a:off x="1821417" y="5976219"/>
            <a:ext cx="6217055" cy="298303"/>
          </a:xfrm>
          <a:prstGeom prst="rect">
            <a:avLst/>
          </a:prstGeom>
          <a:noFill/>
          <a:ln w="9525">
            <a:noFill/>
            <a:miter lim="800000"/>
            <a:headEnd/>
            <a:tailEnd/>
          </a:ln>
        </p:spPr>
        <p:txBody>
          <a:bodyPr vert="horz" wrap="none" lIns="82058" tIns="41029" rIns="82058" bIns="41029" numCol="1" rtlCol="0" anchor="ctr" anchorCtr="0" compatLnSpc="1">
            <a:prstTxWarp prst="textNoShape">
              <a:avLst/>
            </a:prstTxWarp>
            <a:spAutoFit/>
          </a:bodyPr>
          <a:lstStyle/>
          <a:p>
            <a:r>
              <a:rPr lang="en-US" sz="1400" b="0" i="1" kern="0" dirty="0">
                <a:solidFill>
                  <a:schemeClr val="tx1">
                    <a:lumMod val="50000"/>
                    <a:lumOff val="50000"/>
                  </a:schemeClr>
                </a:solidFill>
              </a:rPr>
              <a:t>© Copyright </a:t>
            </a:r>
            <a:r>
              <a:rPr lang="en-US" sz="1400" b="0" i="1" kern="0" dirty="0" smtClean="0">
                <a:solidFill>
                  <a:schemeClr val="tx1">
                    <a:lumMod val="50000"/>
                    <a:lumOff val="50000"/>
                  </a:schemeClr>
                </a:solidFill>
              </a:rPr>
              <a:t>2018 </a:t>
            </a:r>
            <a:r>
              <a:rPr lang="en-US" sz="1400" b="0" i="1" kern="0" dirty="0">
                <a:solidFill>
                  <a:schemeClr val="tx1">
                    <a:lumMod val="50000"/>
                    <a:lumOff val="50000"/>
                  </a:schemeClr>
                </a:solidFill>
              </a:rPr>
              <a:t>International Human Resources Development Corporation</a:t>
            </a:r>
          </a:p>
        </p:txBody>
      </p:sp>
      <p:pic>
        <p:nvPicPr>
          <p:cNvPr id="6" name="Picture 5"/>
          <p:cNvPicPr>
            <a:picLocks noChangeAspect="1"/>
          </p:cNvPicPr>
          <p:nvPr/>
        </p:nvPicPr>
        <p:blipFill>
          <a:blip r:embed="rId2"/>
          <a:stretch>
            <a:fillRect/>
          </a:stretch>
        </p:blipFill>
        <p:spPr>
          <a:xfrm>
            <a:off x="1125415" y="450166"/>
            <a:ext cx="4205374" cy="5359791"/>
          </a:xfrm>
          <a:prstGeom prst="rect">
            <a:avLst/>
          </a:prstGeom>
        </p:spPr>
      </p:pic>
    </p:spTree>
    <p:extLst>
      <p:ext uri="{BB962C8B-B14F-4D97-AF65-F5344CB8AC3E}">
        <p14:creationId xmlns:p14="http://schemas.microsoft.com/office/powerpoint/2010/main" val="2357451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075240" y="1467638"/>
            <a:ext cx="5016745" cy="2693720"/>
          </a:xfrm>
          <a:prstGeom prst="rect">
            <a:avLst/>
          </a:prstGeom>
        </p:spPr>
      </p:pic>
      <p:sp>
        <p:nvSpPr>
          <p:cNvPr id="2" name="Title 1"/>
          <p:cNvSpPr>
            <a:spLocks noGrp="1"/>
          </p:cNvSpPr>
          <p:nvPr>
            <p:ph type="title"/>
          </p:nvPr>
        </p:nvSpPr>
        <p:spPr/>
        <p:txBody>
          <a:bodyPr/>
          <a:lstStyle/>
          <a:p>
            <a:r>
              <a:rPr lang="en-US" sz="2800" dirty="0"/>
              <a:t>Job Description Editor	</a:t>
            </a:r>
          </a:p>
        </p:txBody>
      </p:sp>
      <p:sp>
        <p:nvSpPr>
          <p:cNvPr id="3" name="Content Placeholder 2"/>
          <p:cNvSpPr>
            <a:spLocks noGrp="1"/>
          </p:cNvSpPr>
          <p:nvPr>
            <p:ph idx="11"/>
          </p:nvPr>
        </p:nvSpPr>
        <p:spPr/>
        <p:txBody>
          <a:bodyPr/>
          <a:lstStyle/>
          <a:p>
            <a:r>
              <a:rPr lang="en-US" dirty="0" smtClean="0"/>
              <a:t>Job Description has been updated and streamlined.  CM </a:t>
            </a:r>
            <a:r>
              <a:rPr lang="en-US" dirty="0"/>
              <a:t>Developer – Write access is </a:t>
            </a:r>
            <a:r>
              <a:rPr lang="en-US" dirty="0" smtClean="0"/>
              <a:t>required to edit.  </a:t>
            </a:r>
            <a:endParaRPr lang="en-US" dirty="0"/>
          </a:p>
        </p:txBody>
      </p:sp>
      <p:pic>
        <p:nvPicPr>
          <p:cNvPr id="6" name="Content Placeholder 5"/>
          <p:cNvPicPr>
            <a:picLocks noGrp="1" noChangeAspect="1"/>
          </p:cNvPicPr>
          <p:nvPr>
            <p:ph idx="12"/>
          </p:nvPr>
        </p:nvPicPr>
        <p:blipFill>
          <a:blip r:embed="rId3"/>
          <a:stretch>
            <a:fillRect/>
          </a:stretch>
        </p:blipFill>
        <p:spPr>
          <a:xfrm>
            <a:off x="352424" y="2391508"/>
            <a:ext cx="5135793" cy="3775501"/>
          </a:xfrm>
          <a:prstGeom prst="rect">
            <a:avLst/>
          </a:prstGeom>
        </p:spPr>
      </p:pic>
      <p:sp>
        <p:nvSpPr>
          <p:cNvPr id="4" name="TextBox 3"/>
          <p:cNvSpPr txBox="1"/>
          <p:nvPr/>
        </p:nvSpPr>
        <p:spPr>
          <a:xfrm>
            <a:off x="5656121" y="4279258"/>
            <a:ext cx="3267960" cy="2246769"/>
          </a:xfrm>
          <a:prstGeom prst="rect">
            <a:avLst/>
          </a:prstGeom>
          <a:noFill/>
        </p:spPr>
        <p:txBody>
          <a:bodyPr wrap="square" rtlCol="0">
            <a:spAutoFit/>
          </a:bodyPr>
          <a:lstStyle/>
          <a:p>
            <a:r>
              <a:rPr lang="en-US" sz="2000" dirty="0" smtClean="0">
                <a:latin typeface="+mj-lt"/>
              </a:rPr>
              <a:t>Key Features</a:t>
            </a:r>
          </a:p>
          <a:p>
            <a:pPr marL="285750" indent="-285750">
              <a:buFont typeface="Arial" panose="020B0604020202020204" pitchFamily="34" charset="0"/>
              <a:buChar char="•"/>
            </a:pPr>
            <a:r>
              <a:rPr lang="en-US" sz="2000" b="0" dirty="0" smtClean="0">
                <a:latin typeface="+mj-lt"/>
              </a:rPr>
              <a:t>View or edit job descriptions </a:t>
            </a:r>
            <a:r>
              <a:rPr lang="en-US" sz="2000" b="0" dirty="0">
                <a:latin typeface="+mj-lt"/>
              </a:rPr>
              <a:t>from </a:t>
            </a:r>
            <a:r>
              <a:rPr lang="en-US" sz="2000" b="0" dirty="0" smtClean="0">
                <a:latin typeface="+mj-lt"/>
              </a:rPr>
              <a:t>Management Reports&gt;Competency </a:t>
            </a:r>
            <a:r>
              <a:rPr lang="en-US" sz="2000" b="0" dirty="0">
                <a:latin typeface="+mj-lt"/>
              </a:rPr>
              <a:t>Models </a:t>
            </a:r>
            <a:r>
              <a:rPr lang="en-US" sz="2000" b="0" dirty="0" smtClean="0">
                <a:latin typeface="+mj-lt"/>
              </a:rPr>
              <a:t>(dependent upon access level)</a:t>
            </a:r>
            <a:endParaRPr lang="en-US" sz="2000" b="0" dirty="0">
              <a:latin typeface="+mj-lt"/>
            </a:endParaRPr>
          </a:p>
        </p:txBody>
      </p:sp>
    </p:spTree>
    <p:extLst>
      <p:ext uri="{BB962C8B-B14F-4D97-AF65-F5344CB8AC3E}">
        <p14:creationId xmlns:p14="http://schemas.microsoft.com/office/powerpoint/2010/main" val="9104166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Job Description – Employee view</a:t>
            </a:r>
          </a:p>
        </p:txBody>
      </p:sp>
      <p:pic>
        <p:nvPicPr>
          <p:cNvPr id="6" name="Content Placeholder 5"/>
          <p:cNvPicPr>
            <a:picLocks noGrp="1" noChangeAspect="1"/>
          </p:cNvPicPr>
          <p:nvPr>
            <p:ph idx="12"/>
          </p:nvPr>
        </p:nvPicPr>
        <p:blipFill>
          <a:blip r:embed="rId2"/>
          <a:stretch>
            <a:fillRect/>
          </a:stretch>
        </p:blipFill>
        <p:spPr>
          <a:xfrm>
            <a:off x="532618" y="1237957"/>
            <a:ext cx="5584728" cy="4220308"/>
          </a:xfrm>
          <a:prstGeom prst="rect">
            <a:avLst/>
          </a:prstGeom>
        </p:spPr>
      </p:pic>
      <p:sp>
        <p:nvSpPr>
          <p:cNvPr id="3" name="TextBox 2"/>
          <p:cNvSpPr txBox="1"/>
          <p:nvPr/>
        </p:nvSpPr>
        <p:spPr>
          <a:xfrm>
            <a:off x="6372664" y="1603717"/>
            <a:ext cx="2715065" cy="2616101"/>
          </a:xfrm>
          <a:prstGeom prst="rect">
            <a:avLst/>
          </a:prstGeom>
          <a:noFill/>
        </p:spPr>
        <p:txBody>
          <a:bodyPr wrap="square" rtlCol="0">
            <a:spAutoFit/>
          </a:bodyPr>
          <a:lstStyle/>
          <a:p>
            <a:r>
              <a:rPr lang="en-US" sz="2400" dirty="0" smtClean="0">
                <a:latin typeface="+mj-lt"/>
              </a:rPr>
              <a:t>Key Features</a:t>
            </a:r>
            <a:r>
              <a:rPr lang="en-US" sz="2400" b="0" dirty="0" smtClean="0">
                <a:latin typeface="+mj-lt"/>
              </a:rPr>
              <a:t>:</a:t>
            </a:r>
          </a:p>
          <a:p>
            <a:pPr marL="285750" indent="-285750">
              <a:buFont typeface="Arial" panose="020B0604020202020204" pitchFamily="34" charset="0"/>
              <a:buChar char="•"/>
            </a:pPr>
            <a:r>
              <a:rPr lang="en-US" sz="2000" b="0" dirty="0" smtClean="0">
                <a:latin typeface="+mj-lt"/>
              </a:rPr>
              <a:t>Employee </a:t>
            </a:r>
            <a:r>
              <a:rPr lang="en-US" sz="2000" b="0" dirty="0">
                <a:latin typeface="+mj-lt"/>
              </a:rPr>
              <a:t>users view from Reports&gt;Job </a:t>
            </a:r>
            <a:r>
              <a:rPr lang="en-US" sz="2000" b="0" dirty="0" smtClean="0">
                <a:latin typeface="+mj-lt"/>
              </a:rPr>
              <a:t>Description</a:t>
            </a:r>
          </a:p>
          <a:p>
            <a:pPr marL="285750" indent="-285750">
              <a:buFont typeface="Arial" panose="020B0604020202020204" pitchFamily="34" charset="0"/>
              <a:buChar char="•"/>
            </a:pPr>
            <a:r>
              <a:rPr lang="en-US" sz="2000" b="0" dirty="0">
                <a:latin typeface="+mj-lt"/>
              </a:rPr>
              <a:t>Job description for an employee’s assigned job title </a:t>
            </a:r>
            <a:r>
              <a:rPr lang="en-US" sz="2000" b="0" dirty="0" smtClean="0">
                <a:latin typeface="+mj-lt"/>
              </a:rPr>
              <a:t>displays </a:t>
            </a:r>
            <a:endParaRPr lang="en-US" sz="2000" b="0" dirty="0">
              <a:latin typeface="+mj-lt"/>
            </a:endParaRPr>
          </a:p>
          <a:p>
            <a:endParaRPr lang="en-US" sz="2000" b="0" dirty="0">
              <a:latin typeface="+mj-lt"/>
            </a:endParaRPr>
          </a:p>
        </p:txBody>
      </p:sp>
    </p:spTree>
    <p:extLst>
      <p:ext uri="{BB962C8B-B14F-4D97-AF65-F5344CB8AC3E}">
        <p14:creationId xmlns:p14="http://schemas.microsoft.com/office/powerpoint/2010/main" val="14455062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Assessment completion certificate</a:t>
            </a:r>
            <a:endParaRPr lang="en-US" dirty="0"/>
          </a:p>
        </p:txBody>
      </p:sp>
    </p:spTree>
    <p:extLst>
      <p:ext uri="{BB962C8B-B14F-4D97-AF65-F5344CB8AC3E}">
        <p14:creationId xmlns:p14="http://schemas.microsoft.com/office/powerpoint/2010/main" val="531895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Assessment Completion Certificate</a:t>
            </a:r>
            <a:endParaRPr lang="en-US" sz="2800" dirty="0"/>
          </a:p>
        </p:txBody>
      </p:sp>
      <p:sp>
        <p:nvSpPr>
          <p:cNvPr id="3" name="Content Placeholder 2"/>
          <p:cNvSpPr>
            <a:spLocks noGrp="1"/>
          </p:cNvSpPr>
          <p:nvPr>
            <p:ph idx="11"/>
          </p:nvPr>
        </p:nvSpPr>
        <p:spPr/>
        <p:txBody>
          <a:bodyPr/>
          <a:lstStyle/>
          <a:p>
            <a:r>
              <a:rPr lang="en-US" dirty="0" smtClean="0"/>
              <a:t>Employee users may view and print a certificate of completion after an assessment is finalized</a:t>
            </a:r>
            <a:endParaRPr lang="en-US" dirty="0"/>
          </a:p>
        </p:txBody>
      </p:sp>
      <p:sp>
        <p:nvSpPr>
          <p:cNvPr id="5" name="Content Placeholder 4"/>
          <p:cNvSpPr>
            <a:spLocks noGrp="1"/>
          </p:cNvSpPr>
          <p:nvPr>
            <p:ph idx="13"/>
          </p:nvPr>
        </p:nvSpPr>
        <p:spPr>
          <a:xfrm>
            <a:off x="5801111" y="1467638"/>
            <a:ext cx="3441313" cy="3759072"/>
          </a:xfrm>
        </p:spPr>
        <p:txBody>
          <a:bodyPr/>
          <a:lstStyle/>
          <a:p>
            <a:pPr marL="0" indent="0">
              <a:buNone/>
            </a:pPr>
            <a:r>
              <a:rPr lang="en-US" sz="2000" b="1" dirty="0" smtClean="0"/>
              <a:t>Key Features</a:t>
            </a:r>
          </a:p>
          <a:p>
            <a:r>
              <a:rPr lang="en-US" sz="2000" dirty="0" smtClean="0"/>
              <a:t>Link displays in Assessment Results and Assessment History after assessment is complete (has FAR)</a:t>
            </a:r>
          </a:p>
          <a:p>
            <a:r>
              <a:rPr lang="en-US" sz="2000" dirty="0" smtClean="0"/>
              <a:t>QR code may be scanned to access certificate online</a:t>
            </a:r>
            <a:endParaRPr lang="en-US" sz="2000" dirty="0"/>
          </a:p>
        </p:txBody>
      </p:sp>
      <p:pic>
        <p:nvPicPr>
          <p:cNvPr id="9" name="Picture 8"/>
          <p:cNvPicPr>
            <a:picLocks noChangeAspect="1"/>
          </p:cNvPicPr>
          <p:nvPr/>
        </p:nvPicPr>
        <p:blipFill>
          <a:blip r:embed="rId2"/>
          <a:stretch>
            <a:fillRect/>
          </a:stretch>
        </p:blipFill>
        <p:spPr>
          <a:xfrm>
            <a:off x="276963" y="1715694"/>
            <a:ext cx="4615358" cy="1889077"/>
          </a:xfrm>
          <a:prstGeom prst="rect">
            <a:avLst/>
          </a:prstGeom>
        </p:spPr>
      </p:pic>
      <p:pic>
        <p:nvPicPr>
          <p:cNvPr id="6" name="Picture 5"/>
          <p:cNvPicPr>
            <a:picLocks noChangeAspect="1"/>
          </p:cNvPicPr>
          <p:nvPr/>
        </p:nvPicPr>
        <p:blipFill>
          <a:blip r:embed="rId3"/>
          <a:stretch>
            <a:fillRect/>
          </a:stretch>
        </p:blipFill>
        <p:spPr>
          <a:xfrm>
            <a:off x="2695168" y="4209226"/>
            <a:ext cx="4826599" cy="2034967"/>
          </a:xfrm>
          <a:prstGeom prst="rect">
            <a:avLst/>
          </a:prstGeom>
        </p:spPr>
      </p:pic>
      <p:pic>
        <p:nvPicPr>
          <p:cNvPr id="8" name="Picture 7"/>
          <p:cNvPicPr>
            <a:picLocks noChangeAspect="1"/>
          </p:cNvPicPr>
          <p:nvPr/>
        </p:nvPicPr>
        <p:blipFill>
          <a:blip r:embed="rId4"/>
          <a:stretch>
            <a:fillRect/>
          </a:stretch>
        </p:blipFill>
        <p:spPr>
          <a:xfrm>
            <a:off x="1140971" y="3241002"/>
            <a:ext cx="3719660" cy="2596744"/>
          </a:xfrm>
          <a:prstGeom prst="rect">
            <a:avLst/>
          </a:prstGeom>
        </p:spPr>
      </p:pic>
    </p:spTree>
    <p:extLst>
      <p:ext uri="{BB962C8B-B14F-4D97-AF65-F5344CB8AC3E}">
        <p14:creationId xmlns:p14="http://schemas.microsoft.com/office/powerpoint/2010/main" val="358611967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Self-help portal</a:t>
            </a:r>
            <a:endParaRPr lang="en-US" dirty="0"/>
          </a:p>
        </p:txBody>
      </p:sp>
    </p:spTree>
    <p:extLst>
      <p:ext uri="{BB962C8B-B14F-4D97-AF65-F5344CB8AC3E}">
        <p14:creationId xmlns:p14="http://schemas.microsoft.com/office/powerpoint/2010/main" val="1427931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Self-Help Portal</a:t>
            </a:r>
            <a:endParaRPr lang="en-US" sz="2800" dirty="0"/>
          </a:p>
        </p:txBody>
      </p:sp>
      <p:sp>
        <p:nvSpPr>
          <p:cNvPr id="6" name="Content Placeholder 5"/>
          <p:cNvSpPr>
            <a:spLocks noGrp="1"/>
          </p:cNvSpPr>
          <p:nvPr>
            <p:ph idx="11"/>
          </p:nvPr>
        </p:nvSpPr>
        <p:spPr/>
        <p:txBody>
          <a:bodyPr/>
          <a:lstStyle/>
          <a:p>
            <a:pPr marL="0" indent="0">
              <a:buNone/>
            </a:pPr>
            <a:r>
              <a:rPr lang="en-US" dirty="0" smtClean="0"/>
              <a:t>Introducing the new CMS Online Self-Help Portal!  Access from the </a:t>
            </a:r>
            <a:r>
              <a:rPr lang="en-US" b="1" dirty="0" smtClean="0"/>
              <a:t>Help</a:t>
            </a:r>
            <a:r>
              <a:rPr lang="en-US" dirty="0" smtClean="0"/>
              <a:t> link in the </a:t>
            </a:r>
            <a:r>
              <a:rPr lang="en-US" b="1" dirty="0" smtClean="0"/>
              <a:t>Resources</a:t>
            </a:r>
            <a:r>
              <a:rPr lang="en-US" dirty="0" smtClean="0"/>
              <a:t> menu in CMS Online or directly at cm-support.ihrdc.com </a:t>
            </a:r>
            <a:endParaRPr lang="en-US" dirty="0"/>
          </a:p>
        </p:txBody>
      </p:sp>
      <p:pic>
        <p:nvPicPr>
          <p:cNvPr id="9" name="Content Placeholder 8"/>
          <p:cNvPicPr>
            <a:picLocks noGrp="1" noChangeAspect="1"/>
          </p:cNvPicPr>
          <p:nvPr>
            <p:ph idx="12"/>
          </p:nvPr>
        </p:nvPicPr>
        <p:blipFill>
          <a:blip r:embed="rId2"/>
          <a:stretch>
            <a:fillRect/>
          </a:stretch>
        </p:blipFill>
        <p:spPr>
          <a:xfrm>
            <a:off x="384346" y="2103427"/>
            <a:ext cx="5510520" cy="3277773"/>
          </a:xfrm>
          <a:prstGeom prst="rect">
            <a:avLst/>
          </a:prstGeom>
        </p:spPr>
      </p:pic>
      <p:sp>
        <p:nvSpPr>
          <p:cNvPr id="8" name="Content Placeholder 7"/>
          <p:cNvSpPr>
            <a:spLocks noGrp="1"/>
          </p:cNvSpPr>
          <p:nvPr>
            <p:ph idx="13"/>
          </p:nvPr>
        </p:nvSpPr>
        <p:spPr>
          <a:xfrm>
            <a:off x="6119445" y="2475914"/>
            <a:ext cx="3174027" cy="3367658"/>
          </a:xfrm>
        </p:spPr>
        <p:txBody>
          <a:bodyPr/>
          <a:lstStyle/>
          <a:p>
            <a:pPr marL="0" indent="0">
              <a:buNone/>
            </a:pPr>
            <a:r>
              <a:rPr lang="en-US" b="1" dirty="0" smtClean="0"/>
              <a:t>Key Features</a:t>
            </a:r>
          </a:p>
          <a:p>
            <a:r>
              <a:rPr lang="en-US" dirty="0" smtClean="0"/>
              <a:t>Click-by-click instructions for major functions</a:t>
            </a:r>
          </a:p>
          <a:p>
            <a:r>
              <a:rPr lang="en-US" dirty="0" smtClean="0"/>
              <a:t>Topics arranged by function and user level</a:t>
            </a:r>
          </a:p>
          <a:p>
            <a:r>
              <a:rPr lang="en-US" dirty="0" smtClean="0"/>
              <a:t>Administrators login to view content</a:t>
            </a:r>
          </a:p>
          <a:p>
            <a:pPr marL="0" indent="0">
              <a:buNone/>
            </a:pPr>
            <a:endParaRPr lang="en-US" dirty="0"/>
          </a:p>
        </p:txBody>
      </p:sp>
      <p:sp>
        <p:nvSpPr>
          <p:cNvPr id="4" name="Slide Number Placeholder 3"/>
          <p:cNvSpPr>
            <a:spLocks noGrp="1"/>
          </p:cNvSpPr>
          <p:nvPr>
            <p:ph type="sldNum" sz="quarter" idx="4294967295"/>
          </p:nvPr>
        </p:nvSpPr>
        <p:spPr>
          <a:xfrm>
            <a:off x="9244013" y="6510338"/>
            <a:ext cx="357187" cy="217487"/>
          </a:xfrm>
        </p:spPr>
        <p:txBody>
          <a:bodyPr/>
          <a:lstStyle/>
          <a:p>
            <a:pPr>
              <a:defRPr/>
            </a:pPr>
            <a:fld id="{748931F6-218B-4F2F-996F-B554419DD6A4}" type="slidenum">
              <a:rPr lang="en-US" smtClean="0"/>
              <a:pPr>
                <a:defRPr/>
              </a:pPr>
              <a:t>15</a:t>
            </a:fld>
            <a:endParaRPr lang="en-US"/>
          </a:p>
        </p:txBody>
      </p:sp>
    </p:spTree>
    <p:extLst>
      <p:ext uri="{BB962C8B-B14F-4D97-AF65-F5344CB8AC3E}">
        <p14:creationId xmlns:p14="http://schemas.microsoft.com/office/powerpoint/2010/main" val="40247123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Release – 4.8 </a:t>
            </a:r>
            <a:r>
              <a:rPr lang="en-US" dirty="0"/>
              <a:t>Feature </a:t>
            </a:r>
            <a:r>
              <a:rPr lang="en-US" dirty="0" smtClean="0"/>
              <a:t>Updates</a:t>
            </a:r>
            <a:endParaRPr lang="en-US" dirty="0"/>
          </a:p>
        </p:txBody>
      </p:sp>
      <p:sp>
        <p:nvSpPr>
          <p:cNvPr id="7" name="Content Placeholder 6"/>
          <p:cNvSpPr>
            <a:spLocks noGrp="1"/>
          </p:cNvSpPr>
          <p:nvPr>
            <p:ph idx="1"/>
          </p:nvPr>
        </p:nvSpPr>
        <p:spPr>
          <a:xfrm>
            <a:off x="293688" y="922338"/>
            <a:ext cx="6342782" cy="5295582"/>
          </a:xfrm>
        </p:spPr>
        <p:txBody>
          <a:bodyPr/>
          <a:lstStyle/>
          <a:p>
            <a:pPr marL="0" indent="0">
              <a:spcAft>
                <a:spcPts val="1200"/>
              </a:spcAft>
              <a:buNone/>
            </a:pPr>
            <a:r>
              <a:rPr lang="en-US" sz="2000" dirty="0"/>
              <a:t>Version </a:t>
            </a:r>
            <a:r>
              <a:rPr lang="en-US" sz="2000" dirty="0" smtClean="0"/>
              <a:t>4.8 will be released March </a:t>
            </a:r>
            <a:r>
              <a:rPr lang="en-US" sz="2000" dirty="0" smtClean="0">
                <a:solidFill>
                  <a:schemeClr val="tx1"/>
                </a:solidFill>
              </a:rPr>
              <a:t>2018 </a:t>
            </a:r>
            <a:r>
              <a:rPr lang="en-US" sz="2000" dirty="0"/>
              <a:t>and </a:t>
            </a:r>
            <a:r>
              <a:rPr lang="en-US" sz="2000" dirty="0" smtClean="0"/>
              <a:t>will include </a:t>
            </a:r>
            <a:r>
              <a:rPr lang="en-US" sz="2000" dirty="0" smtClean="0"/>
              <a:t>the following new feature updates </a:t>
            </a:r>
            <a:r>
              <a:rPr lang="en-US" sz="2000" dirty="0"/>
              <a:t>to CMS Online. </a:t>
            </a:r>
          </a:p>
          <a:p>
            <a:pPr>
              <a:spcAft>
                <a:spcPts val="1200"/>
              </a:spcAft>
              <a:buFont typeface="Wingdings" panose="05000000000000000000" pitchFamily="2" charset="2"/>
              <a:buChar char="§"/>
            </a:pPr>
            <a:r>
              <a:rPr lang="en-US" sz="1800" b="1" dirty="0" smtClean="0"/>
              <a:t>Multi-Language Interface</a:t>
            </a:r>
            <a:r>
              <a:rPr lang="en-US" sz="1800" dirty="0" smtClean="0"/>
              <a:t/>
            </a:r>
            <a:br>
              <a:rPr lang="en-US" sz="1800" dirty="0" smtClean="0"/>
            </a:br>
            <a:r>
              <a:rPr lang="en-US" sz="1800" dirty="0" smtClean="0"/>
              <a:t>As an international company, we recognize the need to deliver applications in multiple languages and are making a huge step in that direction. We converted the main dashboard page to a number of languages and will let users set their preferred language.</a:t>
            </a:r>
            <a:endParaRPr lang="en-US" sz="1800" dirty="0" smtClean="0"/>
          </a:p>
          <a:p>
            <a:pPr>
              <a:spcAft>
                <a:spcPts val="0"/>
              </a:spcAft>
              <a:buFont typeface="Wingdings" panose="05000000000000000000" pitchFamily="2" charset="2"/>
              <a:buChar char="§"/>
            </a:pPr>
            <a:r>
              <a:rPr lang="en-US" sz="1800" b="1" dirty="0" smtClean="0"/>
              <a:t>Email Notifications</a:t>
            </a:r>
            <a:endParaRPr lang="en-US" sz="1800" b="1" dirty="0" smtClean="0"/>
          </a:p>
          <a:p>
            <a:pPr marL="228600" lvl="1" indent="0">
              <a:spcBef>
                <a:spcPts val="0"/>
              </a:spcBef>
              <a:spcAft>
                <a:spcPts val="600"/>
              </a:spcAft>
              <a:buNone/>
            </a:pPr>
            <a:r>
              <a:rPr lang="en-US" sz="1800" dirty="0" smtClean="0">
                <a:solidFill>
                  <a:srgbClr val="000000"/>
                </a:solidFill>
              </a:rPr>
              <a:t>We </a:t>
            </a:r>
            <a:r>
              <a:rPr lang="en-US" sz="1800" dirty="0" smtClean="0">
                <a:solidFill>
                  <a:srgbClr val="000000"/>
                </a:solidFill>
              </a:rPr>
              <a:t>will add a small set of standard email triggers to CMS4 to enable emails to be sent when assessments and development plans have been completed by various users in the syste</a:t>
            </a:r>
            <a:r>
              <a:rPr lang="en-US" sz="1800" dirty="0" smtClean="0">
                <a:solidFill>
                  <a:srgbClr val="000000"/>
                </a:solidFill>
              </a:rPr>
              <a:t>m.</a:t>
            </a:r>
            <a:endParaRPr lang="en-US" sz="1800" dirty="0">
              <a:solidFill>
                <a:srgbClr val="000000"/>
              </a:solidFill>
            </a:endParaRPr>
          </a:p>
          <a:p>
            <a:pPr marL="0" indent="0">
              <a:spcAft>
                <a:spcPts val="600"/>
              </a:spcAft>
              <a:buNone/>
            </a:pPr>
            <a:endParaRPr lang="en-US" sz="1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535" y="922338"/>
            <a:ext cx="2457793" cy="3248478"/>
          </a:xfrm>
          <a:prstGeom prst="rect">
            <a:avLst/>
          </a:prstGeom>
        </p:spPr>
      </p:pic>
    </p:spTree>
    <p:extLst>
      <p:ext uri="{BB962C8B-B14F-4D97-AF65-F5344CB8AC3E}">
        <p14:creationId xmlns:p14="http://schemas.microsoft.com/office/powerpoint/2010/main" val="2250817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0843" y="1895167"/>
            <a:ext cx="3180858" cy="540167"/>
          </a:xfrm>
        </p:spPr>
        <p:txBody>
          <a:bodyPr/>
          <a:lstStyle/>
          <a:p>
            <a:pPr algn="l"/>
            <a:r>
              <a:rPr lang="en-US" dirty="0"/>
              <a:t>Version 4.7</a:t>
            </a:r>
          </a:p>
        </p:txBody>
      </p:sp>
      <p:sp>
        <p:nvSpPr>
          <p:cNvPr id="4" name="Subtitle 3"/>
          <p:cNvSpPr>
            <a:spLocks noGrp="1"/>
          </p:cNvSpPr>
          <p:nvPr>
            <p:ph type="subTitle" idx="1"/>
          </p:nvPr>
        </p:nvSpPr>
        <p:spPr>
          <a:xfrm>
            <a:off x="5760843" y="2435334"/>
            <a:ext cx="3022686" cy="1752600"/>
          </a:xfrm>
        </p:spPr>
        <p:txBody>
          <a:bodyPr/>
          <a:lstStyle/>
          <a:p>
            <a:pPr algn="l"/>
            <a:r>
              <a:rPr lang="en-US" dirty="0"/>
              <a:t>CMS Online</a:t>
            </a:r>
          </a:p>
          <a:p>
            <a:pPr algn="l"/>
            <a:r>
              <a:rPr lang="en-US" dirty="0"/>
              <a:t>Quarterly Release Notes</a:t>
            </a:r>
          </a:p>
          <a:p>
            <a:pPr algn="l"/>
            <a:endParaRPr lang="en-US" dirty="0"/>
          </a:p>
          <a:p>
            <a:pPr algn="l"/>
            <a:r>
              <a:rPr lang="en-US" dirty="0"/>
              <a:t>January 2018</a:t>
            </a:r>
          </a:p>
        </p:txBody>
      </p:sp>
      <p:sp>
        <p:nvSpPr>
          <p:cNvPr id="5" name="TextBox 4"/>
          <p:cNvSpPr txBox="1"/>
          <p:nvPr/>
        </p:nvSpPr>
        <p:spPr bwMode="auto">
          <a:xfrm>
            <a:off x="1821417" y="5976219"/>
            <a:ext cx="6217055" cy="298303"/>
          </a:xfrm>
          <a:prstGeom prst="rect">
            <a:avLst/>
          </a:prstGeom>
          <a:noFill/>
          <a:ln w="9525">
            <a:noFill/>
            <a:miter lim="800000"/>
            <a:headEnd/>
            <a:tailEnd/>
          </a:ln>
        </p:spPr>
        <p:txBody>
          <a:bodyPr vert="horz" wrap="none" lIns="82058" tIns="41029" rIns="82058" bIns="41029" numCol="1" rtlCol="0" anchor="ctr" anchorCtr="0" compatLnSpc="1">
            <a:prstTxWarp prst="textNoShape">
              <a:avLst/>
            </a:prstTxWarp>
            <a:spAutoFit/>
          </a:bodyPr>
          <a:lstStyle/>
          <a:p>
            <a:r>
              <a:rPr lang="en-US" sz="1400" b="0" i="1" kern="0" dirty="0">
                <a:solidFill>
                  <a:schemeClr val="tx1">
                    <a:lumMod val="50000"/>
                    <a:lumOff val="50000"/>
                  </a:schemeClr>
                </a:solidFill>
              </a:rPr>
              <a:t>© Copyright 2017 International Human Resources Development Corporation</a:t>
            </a:r>
          </a:p>
        </p:txBody>
      </p:sp>
      <p:pic>
        <p:nvPicPr>
          <p:cNvPr id="6" name="Picture 5"/>
          <p:cNvPicPr>
            <a:picLocks noChangeAspect="1"/>
          </p:cNvPicPr>
          <p:nvPr/>
        </p:nvPicPr>
        <p:blipFill>
          <a:blip r:embed="rId2"/>
          <a:stretch>
            <a:fillRect/>
          </a:stretch>
        </p:blipFill>
        <p:spPr>
          <a:xfrm>
            <a:off x="1518660" y="850928"/>
            <a:ext cx="3876085" cy="4944961"/>
          </a:xfrm>
          <a:prstGeom prst="rect">
            <a:avLst/>
          </a:prstGeom>
        </p:spPr>
      </p:pic>
    </p:spTree>
    <p:extLst>
      <p:ext uri="{BB962C8B-B14F-4D97-AF65-F5344CB8AC3E}">
        <p14:creationId xmlns:p14="http://schemas.microsoft.com/office/powerpoint/2010/main" val="17272165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4.7 Feature Updates – Quarterly Update</a:t>
            </a:r>
          </a:p>
        </p:txBody>
      </p:sp>
      <p:sp>
        <p:nvSpPr>
          <p:cNvPr id="7" name="Content Placeholder 6"/>
          <p:cNvSpPr>
            <a:spLocks noGrp="1"/>
          </p:cNvSpPr>
          <p:nvPr>
            <p:ph idx="1"/>
          </p:nvPr>
        </p:nvSpPr>
        <p:spPr>
          <a:xfrm>
            <a:off x="293688" y="922338"/>
            <a:ext cx="9021762" cy="5295582"/>
          </a:xfrm>
        </p:spPr>
        <p:txBody>
          <a:bodyPr/>
          <a:lstStyle/>
          <a:p>
            <a:pPr marL="0" indent="0">
              <a:spcAft>
                <a:spcPts val="600"/>
              </a:spcAft>
              <a:buNone/>
            </a:pPr>
            <a:r>
              <a:rPr lang="en-US" sz="2000" dirty="0"/>
              <a:t>Version 4.7 was released on </a:t>
            </a:r>
            <a:r>
              <a:rPr lang="en-US" sz="2000" dirty="0">
                <a:solidFill>
                  <a:schemeClr val="tx1"/>
                </a:solidFill>
              </a:rPr>
              <a:t>January </a:t>
            </a:r>
            <a:r>
              <a:rPr lang="en-US" sz="2000" dirty="0" smtClean="0">
                <a:solidFill>
                  <a:schemeClr val="tx1"/>
                </a:solidFill>
              </a:rPr>
              <a:t>19, 2018 </a:t>
            </a:r>
            <a:r>
              <a:rPr lang="en-US" sz="2000" dirty="0"/>
              <a:t>and includes </a:t>
            </a:r>
            <a:r>
              <a:rPr lang="en-US" sz="2000" dirty="0" smtClean="0"/>
              <a:t>the following new feature updates </a:t>
            </a:r>
            <a:r>
              <a:rPr lang="en-US" sz="2000" dirty="0"/>
              <a:t>to CMS Online. </a:t>
            </a:r>
          </a:p>
          <a:p>
            <a:pPr>
              <a:spcAft>
                <a:spcPts val="600"/>
              </a:spcAft>
              <a:buFont typeface="Wingdings" panose="05000000000000000000" pitchFamily="2" charset="2"/>
              <a:buChar char="§"/>
            </a:pPr>
            <a:r>
              <a:rPr lang="en-US" sz="1800" b="1" dirty="0" smtClean="0"/>
              <a:t>Competency </a:t>
            </a:r>
            <a:r>
              <a:rPr lang="en-US" sz="1800" b="1" dirty="0"/>
              <a:t>Roles</a:t>
            </a:r>
            <a:r>
              <a:rPr lang="en-US" sz="1800" dirty="0"/>
              <a:t/>
            </a:r>
            <a:br>
              <a:rPr lang="en-US" sz="1800" dirty="0"/>
            </a:br>
            <a:r>
              <a:rPr lang="en-US" sz="1800" dirty="0"/>
              <a:t>The introduction of competency roles enables greater flexibility in creating and assigning competency models.  As an alternative to direct assignment of one competency model per job title, smaller numbers of competency units may be grouped into roles and assigned to a job title.   </a:t>
            </a:r>
            <a:r>
              <a:rPr lang="en-US" sz="1800" dirty="0" smtClean="0"/>
              <a:t>Thus, each </a:t>
            </a:r>
            <a:r>
              <a:rPr lang="en-US" sz="1800" dirty="0"/>
              <a:t>job title </a:t>
            </a:r>
            <a:r>
              <a:rPr lang="en-US" sz="1800" dirty="0" smtClean="0"/>
              <a:t>can contain multiple </a:t>
            </a:r>
            <a:r>
              <a:rPr lang="en-US" sz="1800" dirty="0"/>
              <a:t>competency roles </a:t>
            </a:r>
            <a:endParaRPr lang="en-US" sz="1800" dirty="0" smtClean="0"/>
          </a:p>
          <a:p>
            <a:pPr>
              <a:spcAft>
                <a:spcPts val="0"/>
              </a:spcAft>
              <a:buFont typeface="Wingdings" panose="05000000000000000000" pitchFamily="2" charset="2"/>
              <a:buChar char="§"/>
            </a:pPr>
            <a:r>
              <a:rPr lang="en-US" sz="1800" b="1" dirty="0" smtClean="0"/>
              <a:t>Job Description</a:t>
            </a:r>
          </a:p>
          <a:p>
            <a:pPr marL="228600" lvl="1" indent="0">
              <a:spcBef>
                <a:spcPts val="0"/>
              </a:spcBef>
              <a:spcAft>
                <a:spcPts val="600"/>
              </a:spcAft>
              <a:buNone/>
            </a:pPr>
            <a:r>
              <a:rPr lang="en-US" sz="1800" dirty="0" smtClean="0">
                <a:solidFill>
                  <a:srgbClr val="000000"/>
                </a:solidFill>
              </a:rPr>
              <a:t>We updated and streamlined our job description template to better reflect our clients’ needs</a:t>
            </a:r>
            <a:endParaRPr lang="en-US" sz="1800" dirty="0">
              <a:solidFill>
                <a:srgbClr val="000000"/>
              </a:solidFill>
            </a:endParaRPr>
          </a:p>
          <a:p>
            <a:pPr>
              <a:spcBef>
                <a:spcPts val="0"/>
              </a:spcBef>
              <a:spcAft>
                <a:spcPts val="0"/>
              </a:spcAft>
              <a:buFont typeface="Wingdings" panose="05000000000000000000" pitchFamily="2" charset="2"/>
              <a:buChar char="§"/>
            </a:pPr>
            <a:r>
              <a:rPr lang="en-US" sz="1800" b="1" dirty="0"/>
              <a:t>Assessment Completion Certificate</a:t>
            </a:r>
          </a:p>
          <a:p>
            <a:pPr indent="0">
              <a:spcAft>
                <a:spcPts val="600"/>
              </a:spcAft>
              <a:buNone/>
            </a:pPr>
            <a:r>
              <a:rPr lang="en-US" sz="1800" dirty="0">
                <a:solidFill>
                  <a:srgbClr val="000000"/>
                </a:solidFill>
              </a:rPr>
              <a:t>Employees may access, view and print a certificate of completion after each </a:t>
            </a:r>
            <a:r>
              <a:rPr lang="en-US" sz="1800" dirty="0" smtClean="0">
                <a:solidFill>
                  <a:srgbClr val="000000"/>
                </a:solidFill>
              </a:rPr>
              <a:t>competency assessment </a:t>
            </a:r>
            <a:r>
              <a:rPr lang="en-US" sz="1800" dirty="0">
                <a:solidFill>
                  <a:srgbClr val="000000"/>
                </a:solidFill>
              </a:rPr>
              <a:t>is finalized</a:t>
            </a:r>
          </a:p>
          <a:p>
            <a:pPr>
              <a:spcAft>
                <a:spcPts val="0"/>
              </a:spcAft>
              <a:buFont typeface="Wingdings" panose="05000000000000000000" pitchFamily="2" charset="2"/>
              <a:buChar char="§"/>
            </a:pPr>
            <a:r>
              <a:rPr lang="en-US" sz="1800" b="1" dirty="0"/>
              <a:t>Access to Self-Help Portal from Resources </a:t>
            </a:r>
            <a:r>
              <a:rPr lang="en-US" sz="1800" b="1" dirty="0" smtClean="0"/>
              <a:t>menu</a:t>
            </a:r>
          </a:p>
          <a:p>
            <a:pPr indent="0">
              <a:spcBef>
                <a:spcPts val="0"/>
              </a:spcBef>
              <a:spcAft>
                <a:spcPts val="0"/>
              </a:spcAft>
              <a:buNone/>
            </a:pPr>
            <a:r>
              <a:rPr lang="en-US" sz="1800" dirty="0"/>
              <a:t>We added a link in the CMS Online resources menu for users to access our new self-help portal.  The portal enables our users to access descriptions and screenshots of commonly used CMS Online functions. </a:t>
            </a:r>
          </a:p>
          <a:p>
            <a:pPr>
              <a:spcAft>
                <a:spcPts val="600"/>
              </a:spcAft>
              <a:buFont typeface="Wingdings" panose="05000000000000000000" pitchFamily="2" charset="2"/>
              <a:buChar char="§"/>
            </a:pPr>
            <a:endParaRPr lang="en-US" sz="1800" dirty="0"/>
          </a:p>
        </p:txBody>
      </p:sp>
    </p:spTree>
    <p:extLst>
      <p:ext uri="{BB962C8B-B14F-4D97-AF65-F5344CB8AC3E}">
        <p14:creationId xmlns:p14="http://schemas.microsoft.com/office/powerpoint/2010/main" val="8996802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Competency roles</a:t>
            </a:r>
            <a:endParaRPr lang="en-US" dirty="0"/>
          </a:p>
        </p:txBody>
      </p:sp>
      <p:sp>
        <p:nvSpPr>
          <p:cNvPr id="4" name="Slide Number Placeholder 3"/>
          <p:cNvSpPr>
            <a:spLocks noGrp="1"/>
          </p:cNvSpPr>
          <p:nvPr>
            <p:ph type="sldNum" sz="quarter" idx="10"/>
          </p:nvPr>
        </p:nvSpPr>
        <p:spPr/>
        <p:txBody>
          <a:bodyPr/>
          <a:lstStyle/>
          <a:p>
            <a:pPr>
              <a:defRPr/>
            </a:pPr>
            <a:fld id="{B4556A47-DC3A-44B4-A287-45FE08BD7826}" type="slidenum">
              <a:rPr lang="en-US" smtClean="0"/>
              <a:pPr>
                <a:defRPr/>
              </a:pPr>
              <a:t>3</a:t>
            </a:fld>
            <a:endParaRPr lang="en-US"/>
          </a:p>
        </p:txBody>
      </p:sp>
    </p:spTree>
    <p:extLst>
      <p:ext uri="{BB962C8B-B14F-4D97-AF65-F5344CB8AC3E}">
        <p14:creationId xmlns:p14="http://schemas.microsoft.com/office/powerpoint/2010/main" val="8807555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solidFill>
                  <a:srgbClr val="3D7395"/>
                </a:solidFill>
              </a:rPr>
              <a:t>Competency </a:t>
            </a:r>
            <a:r>
              <a:rPr lang="en-US" sz="2800" dirty="0" smtClean="0">
                <a:solidFill>
                  <a:srgbClr val="3D7395"/>
                </a:solidFill>
              </a:rPr>
              <a:t>Roles</a:t>
            </a:r>
            <a:endParaRPr lang="en-US" sz="2800" dirty="0">
              <a:solidFill>
                <a:srgbClr val="3D7395"/>
              </a:solidFill>
            </a:endParaRPr>
          </a:p>
        </p:txBody>
      </p:sp>
      <p:sp>
        <p:nvSpPr>
          <p:cNvPr id="7" name="Content Placeholder 6"/>
          <p:cNvSpPr>
            <a:spLocks noGrp="1"/>
          </p:cNvSpPr>
          <p:nvPr>
            <p:ph idx="11"/>
          </p:nvPr>
        </p:nvSpPr>
        <p:spPr>
          <a:xfrm>
            <a:off x="276963" y="952443"/>
            <a:ext cx="9016512" cy="2156516"/>
          </a:xfrm>
        </p:spPr>
        <p:txBody>
          <a:bodyPr/>
          <a:lstStyle/>
          <a:p>
            <a:pPr marL="0" indent="0">
              <a:buNone/>
            </a:pPr>
            <a:r>
              <a:rPr lang="en-US" sz="1800" dirty="0">
                <a:solidFill>
                  <a:schemeClr val="tx1"/>
                </a:solidFill>
                <a:latin typeface="Calibri" panose="020F0502020204030204" pitchFamily="34" charset="0"/>
                <a:cs typeface="Calibri" panose="020F0502020204030204" pitchFamily="34" charset="0"/>
              </a:rPr>
              <a:t>CMS Online 4.7 provides the increased flexibility our clients have sought when creating and assigning competency standards.  The concept of Competency </a:t>
            </a:r>
            <a:r>
              <a:rPr lang="en-US" sz="1800" dirty="0" smtClean="0">
                <a:solidFill>
                  <a:schemeClr val="tx1"/>
                </a:solidFill>
                <a:latin typeface="Calibri" panose="020F0502020204030204" pitchFamily="34" charset="0"/>
                <a:cs typeface="Calibri" panose="020F0502020204030204" pitchFamily="34" charset="0"/>
              </a:rPr>
              <a:t>Roles </a:t>
            </a:r>
            <a:r>
              <a:rPr lang="en-US" sz="1800" dirty="0">
                <a:solidFill>
                  <a:schemeClr val="tx1"/>
                </a:solidFill>
                <a:latin typeface="Calibri" panose="020F0502020204030204" pitchFamily="34" charset="0"/>
                <a:cs typeface="Calibri" panose="020F0502020204030204" pitchFamily="34" charset="0"/>
              </a:rPr>
              <a:t>introduces the ability for an employee user to be assigned more than one competency model at a time.  </a:t>
            </a:r>
            <a:endParaRPr lang="en-US" sz="1800" dirty="0" smtClean="0">
              <a:solidFill>
                <a:schemeClr val="tx1"/>
              </a:solidFill>
              <a:latin typeface="Calibri" panose="020F0502020204030204" pitchFamily="34" charset="0"/>
              <a:cs typeface="Calibri" panose="020F0502020204030204" pitchFamily="34" charset="0"/>
            </a:endParaRPr>
          </a:p>
          <a:p>
            <a:pPr marL="0" indent="0">
              <a:buNone/>
            </a:pPr>
            <a:r>
              <a:rPr lang="en-US" sz="1800" dirty="0" smtClean="0">
                <a:solidFill>
                  <a:schemeClr val="tx1"/>
                </a:solidFill>
                <a:latin typeface="Calibri" panose="020F0502020204030204" pitchFamily="34" charset="0"/>
                <a:cs typeface="Calibri" panose="020F0502020204030204" pitchFamily="34" charset="0"/>
              </a:rPr>
              <a:t>It </a:t>
            </a:r>
            <a:r>
              <a:rPr lang="en-US" sz="1800" dirty="0">
                <a:solidFill>
                  <a:schemeClr val="tx1"/>
                </a:solidFill>
                <a:latin typeface="Calibri" panose="020F0502020204030204" pitchFamily="34" charset="0"/>
                <a:cs typeface="Calibri" panose="020F0502020204030204" pitchFamily="34" charset="0"/>
              </a:rPr>
              <a:t>enables a more manageable process for </a:t>
            </a:r>
            <a:r>
              <a:rPr lang="en-US" sz="1800" dirty="0" smtClean="0">
                <a:solidFill>
                  <a:schemeClr val="tx1"/>
                </a:solidFill>
                <a:latin typeface="Calibri" panose="020F0502020204030204" pitchFamily="34" charset="0"/>
                <a:cs typeface="Calibri" panose="020F0502020204030204" pitchFamily="34" charset="0"/>
              </a:rPr>
              <a:t>a </a:t>
            </a:r>
            <a:r>
              <a:rPr lang="en-US" sz="1800" dirty="0">
                <a:solidFill>
                  <a:schemeClr val="tx1"/>
                </a:solidFill>
                <a:latin typeface="Calibri" panose="020F0502020204030204" pitchFamily="34" charset="0"/>
                <a:cs typeface="Calibri" panose="020F0502020204030204" pitchFamily="34" charset="0"/>
              </a:rPr>
              <a:t>project team by allowing small groups of competency units to be created and reused across multiple employees.  The process becomes more manageable for employees, who can assess themselves against one or more small group of competencies at a time.</a:t>
            </a:r>
            <a:endParaRPr lang="en-US" sz="1800" dirty="0">
              <a:solidFill>
                <a:schemeClr val="tx1"/>
              </a:solidFill>
            </a:endParaRPr>
          </a:p>
          <a:p>
            <a:pPr marL="0" indent="0">
              <a:buNone/>
            </a:pPr>
            <a:r>
              <a:rPr lang="en-US" sz="1800" dirty="0"/>
              <a:t/>
            </a:r>
            <a:br>
              <a:rPr lang="en-US" sz="1800" dirty="0"/>
            </a:br>
            <a:endParaRPr lang="en-US" sz="1800" dirty="0">
              <a:latin typeface="Calibri" panose="020F0502020204030204" pitchFamily="34" charset="0"/>
              <a:cs typeface="Calibri" panose="020F0502020204030204" pitchFamily="34" charset="0"/>
            </a:endParaRPr>
          </a:p>
          <a:p>
            <a:endParaRPr lang="en-US" sz="1800" dirty="0"/>
          </a:p>
          <a:p>
            <a:endParaRPr lang="en-US" sz="1800" dirty="0"/>
          </a:p>
        </p:txBody>
      </p:sp>
      <p:sp>
        <p:nvSpPr>
          <p:cNvPr id="2" name="Content Placeholder 1"/>
          <p:cNvSpPr>
            <a:spLocks noGrp="1"/>
          </p:cNvSpPr>
          <p:nvPr>
            <p:ph idx="12"/>
          </p:nvPr>
        </p:nvSpPr>
        <p:spPr>
          <a:xfrm>
            <a:off x="2905963" y="3108959"/>
            <a:ext cx="5482821" cy="3333353"/>
          </a:xfrm>
        </p:spPr>
        <p:txBody>
          <a:bodyPr/>
          <a:lstStyle/>
          <a:p>
            <a:pPr marL="0" indent="0">
              <a:buNone/>
            </a:pPr>
            <a:r>
              <a:rPr lang="en-US" sz="1800" b="1" dirty="0"/>
              <a:t>New Key Features include:</a:t>
            </a:r>
          </a:p>
          <a:p>
            <a:pPr lvl="1">
              <a:buFont typeface="Wingdings" panose="05000000000000000000" pitchFamily="2" charset="2"/>
              <a:buChar char="Ø"/>
            </a:pPr>
            <a:r>
              <a:rPr lang="en-US" sz="1800" dirty="0"/>
              <a:t>Build small competency </a:t>
            </a:r>
            <a:r>
              <a:rPr lang="en-US" sz="1800" dirty="0" smtClean="0"/>
              <a:t>roles </a:t>
            </a:r>
            <a:r>
              <a:rPr lang="en-US" sz="1800" dirty="0"/>
              <a:t>that can be reused across an organization </a:t>
            </a:r>
          </a:p>
          <a:p>
            <a:pPr lvl="1">
              <a:buFont typeface="Wingdings" panose="05000000000000000000" pitchFamily="2" charset="2"/>
              <a:buChar char="Ø"/>
            </a:pPr>
            <a:r>
              <a:rPr lang="en-US" sz="1800" dirty="0"/>
              <a:t>Assign multiple </a:t>
            </a:r>
            <a:r>
              <a:rPr lang="en-US" sz="1800" dirty="0" smtClean="0"/>
              <a:t>roles to a single job title</a:t>
            </a:r>
          </a:p>
          <a:p>
            <a:pPr lvl="1">
              <a:buFont typeface="Wingdings" panose="05000000000000000000" pitchFamily="2" charset="2"/>
              <a:buChar char="Ø"/>
            </a:pPr>
            <a:r>
              <a:rPr lang="en-US" sz="1800" dirty="0" smtClean="0"/>
              <a:t>Toggle among competency roles during assessment and within competency development plan</a:t>
            </a:r>
            <a:endParaRPr lang="en-US" sz="1800" dirty="0"/>
          </a:p>
          <a:p>
            <a:pPr lvl="1">
              <a:buFont typeface="Wingdings" panose="05000000000000000000" pitchFamily="2" charset="2"/>
              <a:buChar char="Ø"/>
            </a:pPr>
            <a:r>
              <a:rPr lang="en-US" sz="1800" dirty="0"/>
              <a:t>Display assessment results for each </a:t>
            </a:r>
            <a:r>
              <a:rPr lang="en-US" sz="1800" dirty="0" smtClean="0"/>
              <a:t>role </a:t>
            </a:r>
            <a:r>
              <a:rPr lang="en-US" sz="1800" dirty="0"/>
              <a:t>independently</a:t>
            </a:r>
          </a:p>
          <a:p>
            <a:pPr marL="347663" lvl="1" indent="0">
              <a:buNone/>
            </a:pPr>
            <a:endParaRPr lang="en-US" sz="1800" dirty="0"/>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p:txBody>
      </p:sp>
      <p:pic>
        <p:nvPicPr>
          <p:cNvPr id="3" name="Picture 2"/>
          <p:cNvPicPr>
            <a:picLocks noChangeAspect="1"/>
          </p:cNvPicPr>
          <p:nvPr/>
        </p:nvPicPr>
        <p:blipFill>
          <a:blip r:embed="rId2"/>
          <a:stretch>
            <a:fillRect/>
          </a:stretch>
        </p:blipFill>
        <p:spPr>
          <a:xfrm>
            <a:off x="516073" y="3352710"/>
            <a:ext cx="2080440" cy="1775614"/>
          </a:xfrm>
          <a:prstGeom prst="rect">
            <a:avLst/>
          </a:prstGeom>
        </p:spPr>
      </p:pic>
    </p:spTree>
    <p:extLst>
      <p:ext uri="{BB962C8B-B14F-4D97-AF65-F5344CB8AC3E}">
        <p14:creationId xmlns:p14="http://schemas.microsoft.com/office/powerpoint/2010/main" val="282327372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57" y="172915"/>
            <a:ext cx="9010650" cy="677862"/>
          </a:xfrm>
        </p:spPr>
        <p:txBody>
          <a:bodyPr/>
          <a:lstStyle/>
          <a:p>
            <a:r>
              <a:rPr lang="en-US" sz="2800" dirty="0"/>
              <a:t>Employee Dashboard</a:t>
            </a:r>
          </a:p>
        </p:txBody>
      </p:sp>
      <p:sp>
        <p:nvSpPr>
          <p:cNvPr id="4" name="Content Placeholder 3"/>
          <p:cNvSpPr>
            <a:spLocks noGrp="1"/>
          </p:cNvSpPr>
          <p:nvPr>
            <p:ph idx="11"/>
          </p:nvPr>
        </p:nvSpPr>
        <p:spPr>
          <a:xfrm>
            <a:off x="271095" y="1111348"/>
            <a:ext cx="9016512" cy="1071020"/>
          </a:xfrm>
        </p:spPr>
        <p:txBody>
          <a:bodyPr/>
          <a:lstStyle/>
          <a:p>
            <a:pPr marL="0" indent="0">
              <a:buNone/>
            </a:pPr>
            <a:r>
              <a:rPr lang="en-US" sz="2000" dirty="0"/>
              <a:t>Each employee </a:t>
            </a:r>
            <a:r>
              <a:rPr lang="en-US" sz="2000" dirty="0" smtClean="0"/>
              <a:t>user’s job title may be linked to one </a:t>
            </a:r>
            <a:r>
              <a:rPr lang="en-US" sz="2000" dirty="0"/>
              <a:t>or multiple competency </a:t>
            </a:r>
            <a:r>
              <a:rPr lang="en-US" sz="2000" dirty="0" smtClean="0"/>
              <a:t>roles, </a:t>
            </a:r>
            <a:r>
              <a:rPr lang="en-US" sz="2000" dirty="0"/>
              <a:t>according to organizational and individual developmental priorities.</a:t>
            </a:r>
          </a:p>
        </p:txBody>
      </p:sp>
      <p:sp>
        <p:nvSpPr>
          <p:cNvPr id="11" name="Content Placeholder 10"/>
          <p:cNvSpPr>
            <a:spLocks noGrp="1"/>
          </p:cNvSpPr>
          <p:nvPr>
            <p:ph idx="12"/>
          </p:nvPr>
        </p:nvSpPr>
        <p:spPr>
          <a:xfrm>
            <a:off x="6047195" y="2313251"/>
            <a:ext cx="2938509" cy="3011946"/>
          </a:xfrm>
        </p:spPr>
        <p:txBody>
          <a:bodyPr/>
          <a:lstStyle/>
          <a:p>
            <a:pPr marL="0" indent="0">
              <a:buNone/>
            </a:pPr>
            <a:r>
              <a:rPr lang="en-US" sz="2400" b="1" dirty="0"/>
              <a:t>Key Features</a:t>
            </a: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View and launch all </a:t>
            </a:r>
            <a:r>
              <a:rPr lang="en-US" sz="2000" dirty="0">
                <a:latin typeface="Calibri" panose="020F0502020204030204" pitchFamily="34" charset="0"/>
                <a:cs typeface="Calibri" panose="020F0502020204030204" pitchFamily="34" charset="0"/>
              </a:rPr>
              <a:t>active assessments</a:t>
            </a: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Displays separate status for assessments </a:t>
            </a:r>
            <a:r>
              <a:rPr lang="en-US" sz="2000" dirty="0">
                <a:latin typeface="Calibri" panose="020F0502020204030204" pitchFamily="34" charset="0"/>
                <a:cs typeface="Calibri" panose="020F0502020204030204" pitchFamily="34" charset="0"/>
              </a:rPr>
              <a:t>for each </a:t>
            </a:r>
            <a:r>
              <a:rPr lang="en-US" sz="2000" dirty="0" smtClean="0">
                <a:latin typeface="Calibri" panose="020F0502020204030204" pitchFamily="34" charset="0"/>
                <a:cs typeface="Calibri" panose="020F0502020204030204" pitchFamily="34" charset="0"/>
              </a:rPr>
              <a:t>role</a:t>
            </a: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Complete assessments one role at a time, or </a:t>
            </a:r>
            <a:r>
              <a:rPr lang="en-US" sz="2000" dirty="0">
                <a:latin typeface="Calibri" panose="020F0502020204030204" pitchFamily="34" charset="0"/>
                <a:cs typeface="Calibri" panose="020F0502020204030204" pitchFamily="34" charset="0"/>
              </a:rPr>
              <a:t>all </a:t>
            </a:r>
            <a:r>
              <a:rPr lang="en-US" sz="2000" dirty="0" smtClean="0">
                <a:latin typeface="Calibri" panose="020F0502020204030204" pitchFamily="34" charset="0"/>
                <a:cs typeface="Calibri" panose="020F0502020204030204" pitchFamily="34" charset="0"/>
              </a:rPr>
              <a:t>in one sitting</a:t>
            </a:r>
            <a:endParaRPr lang="en-US" sz="2000"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419419" y="2313251"/>
            <a:ext cx="5473970" cy="1991463"/>
          </a:xfrm>
          <a:prstGeom prst="rect">
            <a:avLst/>
          </a:prstGeom>
        </p:spPr>
      </p:pic>
    </p:spTree>
    <p:extLst>
      <p:ext uri="{BB962C8B-B14F-4D97-AF65-F5344CB8AC3E}">
        <p14:creationId xmlns:p14="http://schemas.microsoft.com/office/powerpoint/2010/main" val="25782052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57" y="172915"/>
            <a:ext cx="9010650" cy="677862"/>
          </a:xfrm>
        </p:spPr>
        <p:txBody>
          <a:bodyPr/>
          <a:lstStyle/>
          <a:p>
            <a:r>
              <a:rPr lang="en-US" sz="2800" dirty="0"/>
              <a:t>My Assessment</a:t>
            </a:r>
          </a:p>
        </p:txBody>
      </p:sp>
      <p:sp>
        <p:nvSpPr>
          <p:cNvPr id="4" name="Content Placeholder 3"/>
          <p:cNvSpPr>
            <a:spLocks noGrp="1"/>
          </p:cNvSpPr>
          <p:nvPr>
            <p:ph idx="11"/>
          </p:nvPr>
        </p:nvSpPr>
        <p:spPr>
          <a:xfrm>
            <a:off x="271095" y="850777"/>
            <a:ext cx="9016512" cy="1030391"/>
          </a:xfrm>
        </p:spPr>
        <p:txBody>
          <a:bodyPr/>
          <a:lstStyle/>
          <a:p>
            <a:pPr marL="0" indent="0">
              <a:buNone/>
            </a:pPr>
            <a:r>
              <a:rPr lang="en-US" sz="2000" dirty="0">
                <a:solidFill>
                  <a:schemeClr val="tx1"/>
                </a:solidFill>
                <a:latin typeface="Calibri" panose="020F0502020204030204" pitchFamily="34" charset="0"/>
                <a:cs typeface="Calibri" panose="020F0502020204030204" pitchFamily="34" charset="0"/>
              </a:rPr>
              <a:t>The My Assessment page allows employees to view status of all assigned </a:t>
            </a:r>
            <a:r>
              <a:rPr lang="en-US" sz="2000" dirty="0" smtClean="0">
                <a:solidFill>
                  <a:schemeClr val="tx1"/>
                </a:solidFill>
                <a:latin typeface="Calibri" panose="020F0502020204030204" pitchFamily="34" charset="0"/>
                <a:cs typeface="Calibri" panose="020F0502020204030204" pitchFamily="34" charset="0"/>
              </a:rPr>
              <a:t>competency roles, </a:t>
            </a:r>
            <a:r>
              <a:rPr lang="en-US" sz="2000" dirty="0">
                <a:solidFill>
                  <a:schemeClr val="tx1"/>
                </a:solidFill>
                <a:latin typeface="Calibri" panose="020F0502020204030204" pitchFamily="34" charset="0"/>
                <a:cs typeface="Calibri" panose="020F0502020204030204" pitchFamily="34" charset="0"/>
              </a:rPr>
              <a:t>toggle between them, and assess against one or more competency </a:t>
            </a:r>
            <a:r>
              <a:rPr lang="en-US" sz="2000" dirty="0" smtClean="0">
                <a:solidFill>
                  <a:schemeClr val="tx1"/>
                </a:solidFill>
                <a:latin typeface="Calibri" panose="020F0502020204030204" pitchFamily="34" charset="0"/>
                <a:cs typeface="Calibri" panose="020F0502020204030204" pitchFamily="34" charset="0"/>
              </a:rPr>
              <a:t>role. </a:t>
            </a:r>
            <a:endParaRPr lang="en-US" sz="2000" dirty="0">
              <a:solidFill>
                <a:schemeClr val="tx1"/>
              </a:solidFill>
              <a:latin typeface="Calibri" panose="020F0502020204030204" pitchFamily="34" charset="0"/>
              <a:cs typeface="Calibri" panose="020F0502020204030204" pitchFamily="34" charset="0"/>
            </a:endParaRPr>
          </a:p>
        </p:txBody>
      </p:sp>
      <p:sp>
        <p:nvSpPr>
          <p:cNvPr id="11" name="Content Placeholder 10"/>
          <p:cNvSpPr>
            <a:spLocks noGrp="1"/>
          </p:cNvSpPr>
          <p:nvPr>
            <p:ph idx="12"/>
          </p:nvPr>
        </p:nvSpPr>
        <p:spPr>
          <a:xfrm>
            <a:off x="6027941" y="2059619"/>
            <a:ext cx="2944189" cy="3322034"/>
          </a:xfrm>
        </p:spPr>
        <p:txBody>
          <a:bodyPr/>
          <a:lstStyle/>
          <a:p>
            <a:pPr marL="0" indent="0">
              <a:buNone/>
            </a:pPr>
            <a:r>
              <a:rPr lang="en-US" sz="2400" b="1" dirty="0"/>
              <a:t>Key Features</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View all assigned assessments with status</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Toggle between assessments</a:t>
            </a:r>
          </a:p>
          <a:p>
            <a:pPr>
              <a:buFont typeface="Wingdings" panose="05000000000000000000" pitchFamily="2" charset="2"/>
              <a:buChar char="§"/>
            </a:pPr>
            <a:r>
              <a:rPr lang="en-US" sz="2000" dirty="0">
                <a:latin typeface="Calibri" panose="020F0502020204030204" pitchFamily="34" charset="0"/>
                <a:cs typeface="Calibri" panose="020F0502020204030204" pitchFamily="34" charset="0"/>
              </a:rPr>
              <a:t>Launch assessments</a:t>
            </a:r>
          </a:p>
          <a:p>
            <a:pPr>
              <a:buFont typeface="Wingdings" panose="05000000000000000000" pitchFamily="2" charset="2"/>
              <a:buChar char="§"/>
            </a:pPr>
            <a:endParaRPr lang="en-US" sz="1800" dirty="0">
              <a:latin typeface="Calibri" panose="020F0502020204030204" pitchFamily="34" charset="0"/>
              <a:cs typeface="Calibri" panose="020F0502020204030204" pitchFamily="34" charset="0"/>
            </a:endParaRPr>
          </a:p>
          <a:p>
            <a:pPr marL="347663" lvl="1" indent="0">
              <a:buNone/>
            </a:pPr>
            <a:endParaRPr lang="en-US" dirty="0"/>
          </a:p>
        </p:txBody>
      </p:sp>
      <p:pic>
        <p:nvPicPr>
          <p:cNvPr id="5" name="Picture 4"/>
          <p:cNvPicPr>
            <a:picLocks noChangeAspect="1"/>
          </p:cNvPicPr>
          <p:nvPr/>
        </p:nvPicPr>
        <p:blipFill>
          <a:blip r:embed="rId2"/>
          <a:stretch>
            <a:fillRect/>
          </a:stretch>
        </p:blipFill>
        <p:spPr>
          <a:xfrm>
            <a:off x="506437" y="2059619"/>
            <a:ext cx="5392958" cy="3361982"/>
          </a:xfrm>
          <a:prstGeom prst="rect">
            <a:avLst/>
          </a:prstGeom>
        </p:spPr>
      </p:pic>
    </p:spTree>
    <p:extLst>
      <p:ext uri="{BB962C8B-B14F-4D97-AF65-F5344CB8AC3E}">
        <p14:creationId xmlns:p14="http://schemas.microsoft.com/office/powerpoint/2010/main" val="12326889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957" y="172915"/>
            <a:ext cx="9010650" cy="677862"/>
          </a:xfrm>
        </p:spPr>
        <p:txBody>
          <a:bodyPr/>
          <a:lstStyle/>
          <a:p>
            <a:r>
              <a:rPr lang="en-US" sz="2800" dirty="0"/>
              <a:t>My Employees’ Assessment</a:t>
            </a:r>
          </a:p>
        </p:txBody>
      </p:sp>
      <p:sp>
        <p:nvSpPr>
          <p:cNvPr id="4" name="Content Placeholder 3"/>
          <p:cNvSpPr>
            <a:spLocks noGrp="1"/>
          </p:cNvSpPr>
          <p:nvPr>
            <p:ph idx="11"/>
          </p:nvPr>
        </p:nvSpPr>
        <p:spPr>
          <a:xfrm>
            <a:off x="271095" y="850777"/>
            <a:ext cx="9016512" cy="1030391"/>
          </a:xfrm>
        </p:spPr>
        <p:txBody>
          <a:bodyPr/>
          <a:lstStyle/>
          <a:p>
            <a:pPr marL="0" indent="0">
              <a:buNone/>
            </a:pPr>
            <a:r>
              <a:rPr lang="en-US" sz="2000" dirty="0">
                <a:solidFill>
                  <a:schemeClr val="tx1"/>
                </a:solidFill>
                <a:latin typeface="Calibri" panose="020F0502020204030204" pitchFamily="34" charset="0"/>
                <a:cs typeface="Calibri" panose="020F0502020204030204" pitchFamily="34" charset="0"/>
              </a:rPr>
              <a:t>The My Employees’ Assessment page allows supervisors to view status of all assigned </a:t>
            </a:r>
            <a:r>
              <a:rPr lang="en-US" sz="2000" dirty="0" smtClean="0">
                <a:solidFill>
                  <a:schemeClr val="tx1"/>
                </a:solidFill>
                <a:latin typeface="Calibri" panose="020F0502020204030204" pitchFamily="34" charset="0"/>
                <a:cs typeface="Calibri" panose="020F0502020204030204" pitchFamily="34" charset="0"/>
              </a:rPr>
              <a:t>competency roles </a:t>
            </a:r>
            <a:r>
              <a:rPr lang="en-US" sz="2000" dirty="0">
                <a:solidFill>
                  <a:schemeClr val="tx1"/>
                </a:solidFill>
                <a:latin typeface="Calibri" panose="020F0502020204030204" pitchFamily="34" charset="0"/>
                <a:cs typeface="Calibri" panose="020F0502020204030204" pitchFamily="34" charset="0"/>
              </a:rPr>
              <a:t>and launch assessments against one or more competency </a:t>
            </a:r>
            <a:r>
              <a:rPr lang="en-US" sz="2000" dirty="0" smtClean="0">
                <a:solidFill>
                  <a:schemeClr val="tx1"/>
                </a:solidFill>
                <a:latin typeface="Calibri" panose="020F0502020204030204" pitchFamily="34" charset="0"/>
                <a:cs typeface="Calibri" panose="020F0502020204030204" pitchFamily="34" charset="0"/>
              </a:rPr>
              <a:t>role. </a:t>
            </a:r>
            <a:endParaRPr lang="en-US" sz="2000" dirty="0">
              <a:solidFill>
                <a:schemeClr val="tx1"/>
              </a:solidFill>
              <a:latin typeface="Calibri" panose="020F0502020204030204" pitchFamily="34" charset="0"/>
              <a:cs typeface="Calibri" panose="020F0502020204030204" pitchFamily="34" charset="0"/>
            </a:endParaRPr>
          </a:p>
          <a:p>
            <a:pPr marL="0" indent="0">
              <a:buNone/>
            </a:pPr>
            <a:endParaRPr lang="en-US" sz="1800" dirty="0">
              <a:solidFill>
                <a:schemeClr val="tx1"/>
              </a:solidFill>
              <a:latin typeface="Calibri" panose="020F0502020204030204" pitchFamily="34" charset="0"/>
              <a:cs typeface="Calibri" panose="020F0502020204030204" pitchFamily="34" charset="0"/>
            </a:endParaRPr>
          </a:p>
        </p:txBody>
      </p:sp>
      <p:sp>
        <p:nvSpPr>
          <p:cNvPr id="11" name="Content Placeholder 10"/>
          <p:cNvSpPr>
            <a:spLocks noGrp="1"/>
          </p:cNvSpPr>
          <p:nvPr>
            <p:ph idx="12"/>
          </p:nvPr>
        </p:nvSpPr>
        <p:spPr>
          <a:xfrm>
            <a:off x="7082815" y="1881168"/>
            <a:ext cx="2204792" cy="3591164"/>
          </a:xfrm>
        </p:spPr>
        <p:txBody>
          <a:bodyPr/>
          <a:lstStyle/>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View group </a:t>
            </a:r>
            <a:r>
              <a:rPr lang="en-US" sz="2000" dirty="0">
                <a:latin typeface="Calibri" panose="020F0502020204030204" pitchFamily="34" charset="0"/>
                <a:cs typeface="Calibri" panose="020F0502020204030204" pitchFamily="34" charset="0"/>
              </a:rPr>
              <a:t>and individual </a:t>
            </a:r>
            <a:r>
              <a:rPr lang="en-US" sz="2000" dirty="0" smtClean="0">
                <a:latin typeface="Calibri" panose="020F0502020204030204" pitchFamily="34" charset="0"/>
                <a:cs typeface="Calibri" panose="020F0502020204030204" pitchFamily="34" charset="0"/>
              </a:rPr>
              <a:t>status, and launch a supervisor assessment</a:t>
            </a:r>
            <a:endParaRPr lang="en-US" sz="2000" dirty="0">
              <a:solidFill>
                <a:schemeClr val="tx1"/>
              </a:solidFill>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dirty="0" smtClean="0">
              <a:latin typeface="Calibri" panose="020F0502020204030204" pitchFamily="34" charset="0"/>
              <a:cs typeface="Calibri" panose="020F0502020204030204" pitchFamily="34" charset="0"/>
            </a:endParaRPr>
          </a:p>
          <a:p>
            <a:pPr>
              <a:buFont typeface="Wingdings" panose="05000000000000000000" pitchFamily="2" charset="2"/>
              <a:buChar char="§"/>
            </a:pPr>
            <a:endParaRPr lang="en-US" sz="20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2000" dirty="0" smtClean="0">
                <a:latin typeface="Calibri" panose="020F0502020204030204" pitchFamily="34" charset="0"/>
                <a:cs typeface="Calibri" panose="020F0502020204030204" pitchFamily="34" charset="0"/>
              </a:rPr>
              <a:t>Toggle </a:t>
            </a:r>
            <a:r>
              <a:rPr lang="en-US" sz="2000" dirty="0">
                <a:latin typeface="Calibri" panose="020F0502020204030204" pitchFamily="34" charset="0"/>
                <a:cs typeface="Calibri" panose="020F0502020204030204" pitchFamily="34" charset="0"/>
              </a:rPr>
              <a:t>between </a:t>
            </a:r>
            <a:r>
              <a:rPr lang="en-US" sz="2000" dirty="0" smtClean="0">
                <a:latin typeface="Calibri" panose="020F0502020204030204" pitchFamily="34" charset="0"/>
                <a:cs typeface="Calibri" panose="020F0502020204030204" pitchFamily="34" charset="0"/>
              </a:rPr>
              <a:t>competency roles during </a:t>
            </a:r>
            <a:r>
              <a:rPr lang="en-US" sz="2000" dirty="0">
                <a:latin typeface="Calibri" panose="020F0502020204030204" pitchFamily="34" charset="0"/>
                <a:cs typeface="Calibri" panose="020F0502020204030204" pitchFamily="34" charset="0"/>
              </a:rPr>
              <a:t>assessment</a:t>
            </a:r>
          </a:p>
          <a:p>
            <a:pPr marL="0" indent="0">
              <a:buNone/>
            </a:pPr>
            <a:endParaRPr lang="en-US" sz="1800" dirty="0">
              <a:latin typeface="Calibri" panose="020F0502020204030204" pitchFamily="34" charset="0"/>
              <a:cs typeface="Calibri" panose="020F0502020204030204" pitchFamily="34" charset="0"/>
            </a:endParaRPr>
          </a:p>
          <a:p>
            <a:pPr lvl="1"/>
            <a:endParaRPr lang="en-US" dirty="0"/>
          </a:p>
        </p:txBody>
      </p:sp>
      <p:pic>
        <p:nvPicPr>
          <p:cNvPr id="3" name="Picture 2"/>
          <p:cNvPicPr>
            <a:picLocks noChangeAspect="1"/>
          </p:cNvPicPr>
          <p:nvPr/>
        </p:nvPicPr>
        <p:blipFill>
          <a:blip r:embed="rId2"/>
          <a:stretch>
            <a:fillRect/>
          </a:stretch>
        </p:blipFill>
        <p:spPr>
          <a:xfrm>
            <a:off x="271095" y="1638266"/>
            <a:ext cx="6346408" cy="3046276"/>
          </a:xfrm>
          <a:prstGeom prst="rect">
            <a:avLst/>
          </a:prstGeom>
        </p:spPr>
      </p:pic>
      <p:pic>
        <p:nvPicPr>
          <p:cNvPr id="6" name="Picture 5"/>
          <p:cNvPicPr>
            <a:picLocks noChangeAspect="1"/>
          </p:cNvPicPr>
          <p:nvPr/>
        </p:nvPicPr>
        <p:blipFill>
          <a:blip r:embed="rId3"/>
          <a:stretch>
            <a:fillRect/>
          </a:stretch>
        </p:blipFill>
        <p:spPr>
          <a:xfrm>
            <a:off x="2349304" y="3526953"/>
            <a:ext cx="4733511" cy="2866693"/>
          </a:xfrm>
          <a:prstGeom prst="rect">
            <a:avLst/>
          </a:prstGeom>
        </p:spPr>
      </p:pic>
    </p:spTree>
    <p:extLst>
      <p:ext uri="{BB962C8B-B14F-4D97-AF65-F5344CB8AC3E}">
        <p14:creationId xmlns:p14="http://schemas.microsoft.com/office/powerpoint/2010/main" val="270380217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Competency Development Plan</a:t>
            </a:r>
            <a:endParaRPr lang="en-US" sz="2800" dirty="0"/>
          </a:p>
        </p:txBody>
      </p:sp>
      <p:sp>
        <p:nvSpPr>
          <p:cNvPr id="3" name="Content Placeholder 2"/>
          <p:cNvSpPr>
            <a:spLocks noGrp="1"/>
          </p:cNvSpPr>
          <p:nvPr>
            <p:ph idx="11"/>
          </p:nvPr>
        </p:nvSpPr>
        <p:spPr/>
        <p:txBody>
          <a:bodyPr/>
          <a:lstStyle/>
          <a:p>
            <a:r>
              <a:rPr lang="en-US" dirty="0" smtClean="0"/>
              <a:t>Employees build competency development plans for CU’s within each competency role with a completed assessment</a:t>
            </a:r>
            <a:endParaRPr lang="en-US" dirty="0"/>
          </a:p>
        </p:txBody>
      </p:sp>
      <p:sp>
        <p:nvSpPr>
          <p:cNvPr id="5" name="Content Placeholder 4"/>
          <p:cNvSpPr>
            <a:spLocks noGrp="1"/>
          </p:cNvSpPr>
          <p:nvPr>
            <p:ph idx="13"/>
          </p:nvPr>
        </p:nvSpPr>
        <p:spPr>
          <a:xfrm>
            <a:off x="4882665" y="2084500"/>
            <a:ext cx="4410808" cy="1094798"/>
          </a:xfrm>
        </p:spPr>
        <p:txBody>
          <a:bodyPr/>
          <a:lstStyle/>
          <a:p>
            <a:r>
              <a:rPr lang="en-US" dirty="0" smtClean="0"/>
              <a:t>Toggle between completed assessments and select CUs</a:t>
            </a:r>
            <a:endParaRPr lang="en-US" dirty="0"/>
          </a:p>
        </p:txBody>
      </p:sp>
      <p:pic>
        <p:nvPicPr>
          <p:cNvPr id="8" name="Content Placeholder 7"/>
          <p:cNvPicPr>
            <a:picLocks noGrp="1" noChangeAspect="1"/>
          </p:cNvPicPr>
          <p:nvPr>
            <p:ph idx="12"/>
          </p:nvPr>
        </p:nvPicPr>
        <p:blipFill>
          <a:blip r:embed="rId2"/>
          <a:stretch>
            <a:fillRect/>
          </a:stretch>
        </p:blipFill>
        <p:spPr>
          <a:xfrm>
            <a:off x="237891" y="2103427"/>
            <a:ext cx="4432300" cy="1875203"/>
          </a:xfrm>
          <a:prstGeom prst="rect">
            <a:avLst/>
          </a:prstGeom>
          <a:ln>
            <a:solidFill>
              <a:schemeClr val="accent1"/>
            </a:solidFill>
          </a:ln>
        </p:spPr>
      </p:pic>
      <p:pic>
        <p:nvPicPr>
          <p:cNvPr id="9" name="Picture 8"/>
          <p:cNvPicPr>
            <a:picLocks noChangeAspect="1"/>
          </p:cNvPicPr>
          <p:nvPr/>
        </p:nvPicPr>
        <p:blipFill>
          <a:blip r:embed="rId3"/>
          <a:stretch>
            <a:fillRect/>
          </a:stretch>
        </p:blipFill>
        <p:spPr>
          <a:xfrm>
            <a:off x="914400" y="3964036"/>
            <a:ext cx="4430530" cy="2315776"/>
          </a:xfrm>
          <a:prstGeom prst="rect">
            <a:avLst/>
          </a:prstGeom>
          <a:ln>
            <a:solidFill>
              <a:schemeClr val="accent1"/>
            </a:solidFill>
          </a:ln>
        </p:spPr>
      </p:pic>
      <p:sp>
        <p:nvSpPr>
          <p:cNvPr id="10" name="Content Placeholder 4"/>
          <p:cNvSpPr txBox="1">
            <a:spLocks/>
          </p:cNvSpPr>
          <p:nvPr/>
        </p:nvSpPr>
        <p:spPr bwMode="auto">
          <a:xfrm>
            <a:off x="5639976" y="4164174"/>
            <a:ext cx="3650074" cy="1094798"/>
          </a:xfrm>
          <a:prstGeom prst="rect">
            <a:avLst/>
          </a:prstGeom>
          <a:noFill/>
          <a:ln w="9525">
            <a:noFill/>
            <a:miter lim="800000"/>
            <a:headEnd/>
            <a:tailEnd/>
          </a:ln>
        </p:spPr>
        <p:txBody>
          <a:bodyPr vert="horz" wrap="square" lIns="82058" tIns="41029" rIns="82058" bIns="41029" numCol="1" anchor="t" anchorCtr="0" compatLnSpc="1">
            <a:prstTxWarp prst="textNoShape">
              <a:avLst/>
            </a:prstTxWarp>
          </a:bodyPr>
          <a:lstStyle>
            <a:lvl1pPr marL="228600" indent="-228600" algn="l" defTabSz="820738" rtl="0" eaLnBrk="0" fontAlgn="base" hangingPunct="0">
              <a:spcBef>
                <a:spcPct val="20000"/>
              </a:spcBef>
              <a:spcAft>
                <a:spcPct val="0"/>
              </a:spcAft>
              <a:buSzPct val="100000"/>
              <a:buFont typeface="Arial" pitchFamily="34" charset="0"/>
              <a:buChar char="•"/>
              <a:defRPr sz="2200">
                <a:solidFill>
                  <a:srgbClr val="000000"/>
                </a:solidFill>
                <a:latin typeface="Calibri"/>
                <a:ea typeface="ＭＳ Ｐゴシック" pitchFamily="34" charset="-128"/>
                <a:cs typeface="Calibri"/>
              </a:defRPr>
            </a:lvl1pPr>
            <a:lvl2pPr marL="5762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2pPr>
            <a:lvl3pPr marL="9144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3pPr>
            <a:lvl4pPr marL="1262063" indent="-228600" algn="l" defTabSz="820738" rtl="0" eaLnBrk="0" fontAlgn="base" hangingPunct="0">
              <a:spcBef>
                <a:spcPct val="20000"/>
              </a:spcBef>
              <a:spcAft>
                <a:spcPct val="0"/>
              </a:spcAft>
              <a:buClr>
                <a:schemeClr val="tx1"/>
              </a:buClr>
              <a:buFont typeface="Lucida Grande" pitchFamily="-110" charset="0"/>
              <a:buChar char="-"/>
              <a:defRPr sz="2200">
                <a:solidFill>
                  <a:schemeClr val="tx1"/>
                </a:solidFill>
                <a:latin typeface="Calibri"/>
                <a:ea typeface="ＭＳ Ｐゴシック" pitchFamily="34" charset="-128"/>
                <a:cs typeface="Calibri"/>
              </a:defRPr>
            </a:lvl4pPr>
            <a:lvl5pPr marL="1600200" indent="-228600" algn="l" defTabSz="820738" rtl="0" eaLnBrk="0" fontAlgn="base" hangingPunct="0">
              <a:spcBef>
                <a:spcPct val="20000"/>
              </a:spcBef>
              <a:spcAft>
                <a:spcPct val="0"/>
              </a:spcAft>
              <a:buClr>
                <a:schemeClr val="tx1"/>
              </a:buClr>
              <a:buChar char="•"/>
              <a:defRPr sz="2200">
                <a:solidFill>
                  <a:schemeClr val="tx1"/>
                </a:solidFill>
                <a:latin typeface="Calibri"/>
                <a:ea typeface="ＭＳ Ｐゴシック" pitchFamily="34" charset="-128"/>
                <a:cs typeface="Calibri"/>
              </a:defRPr>
            </a:lvl5pPr>
            <a:lvl6pPr marL="23034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6pPr>
            <a:lvl7pPr marL="27606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7pPr>
            <a:lvl8pPr marL="32178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8pPr>
            <a:lvl9pPr marL="3675063" indent="-204788" algn="l" defTabSz="820738" rtl="0" eaLnBrk="0" fontAlgn="base" hangingPunct="0">
              <a:spcBef>
                <a:spcPct val="20000"/>
              </a:spcBef>
              <a:spcAft>
                <a:spcPct val="0"/>
              </a:spcAft>
              <a:buClr>
                <a:schemeClr val="tx1"/>
              </a:buClr>
              <a:buChar char="•"/>
              <a:defRPr sz="1400">
                <a:solidFill>
                  <a:schemeClr val="tx1"/>
                </a:solidFill>
                <a:latin typeface="+mn-lt"/>
                <a:ea typeface="ＭＳ Ｐゴシック" pitchFamily="34" charset="-128"/>
              </a:defRPr>
            </a:lvl9pPr>
          </a:lstStyle>
          <a:p>
            <a:r>
              <a:rPr lang="en-US" b="0" kern="0" dirty="0" smtClean="0"/>
              <a:t>Build a competency development plan for prioritized CUs</a:t>
            </a:r>
            <a:endParaRPr lang="en-US" b="0" kern="0" dirty="0"/>
          </a:p>
        </p:txBody>
      </p:sp>
    </p:spTree>
    <p:extLst>
      <p:ext uri="{BB962C8B-B14F-4D97-AF65-F5344CB8AC3E}">
        <p14:creationId xmlns:p14="http://schemas.microsoft.com/office/powerpoint/2010/main" val="155616632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Job description</a:t>
            </a:r>
            <a:endParaRPr lang="en-US" dirty="0"/>
          </a:p>
        </p:txBody>
      </p:sp>
    </p:spTree>
    <p:extLst>
      <p:ext uri="{BB962C8B-B14F-4D97-AF65-F5344CB8AC3E}">
        <p14:creationId xmlns:p14="http://schemas.microsoft.com/office/powerpoint/2010/main" val="12443038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solidFill>
          <a:schemeClr val="accent1"/>
        </a:solidFill>
        <a:ln w="9525" cap="flat" cmpd="sng" algn="ctr">
          <a:solidFill>
            <a:srgbClr val="FF0000"/>
          </a:solidFill>
          <a:prstDash val="solid"/>
          <a:round/>
          <a:headEnd type="none" w="med" len="med"/>
          <a:tailEnd type="triangle"/>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txDef>
      <a:spPr bwMode="auto">
        <a:noFill/>
        <a:ln w="9525">
          <a:noFill/>
          <a:miter lim="800000"/>
          <a:headEnd/>
          <a:tailEnd/>
        </a:ln>
      </a:spPr>
      <a:bodyPr vert="horz" wrap="square" lIns="82058" tIns="41029" rIns="82058" bIns="41029" numCol="1" anchor="ctr" anchorCtr="0" compatLnSpc="1">
        <a:prstTxWarp prst="textNoShape">
          <a:avLst/>
        </a:prstTxWarp>
      </a:bodyPr>
      <a:lstStyle>
        <a:defPPr>
          <a:defRPr sz="2800" kern="0" dirty="0" smtClean="0"/>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News Gothic"/>
        <a:ea typeface=""/>
        <a:cs typeface=""/>
      </a:majorFont>
      <a:minorFont>
        <a:latin typeface="News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chemeClr val="tx1"/>
            </a:solidFill>
            <a:effectLst/>
            <a:latin typeface="Times New Roman"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68946</TotalTime>
  <Words>564</Words>
  <Application>Microsoft Office PowerPoint</Application>
  <PresentationFormat>Custom</PresentationFormat>
  <Paragraphs>83</Paragraphs>
  <Slides>17</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17</vt:i4>
      </vt:variant>
    </vt:vector>
  </HeadingPairs>
  <TitlesOfParts>
    <vt:vector size="30" baseType="lpstr">
      <vt:lpstr>ＭＳ Ｐゴシック</vt:lpstr>
      <vt:lpstr>Arial</vt:lpstr>
      <vt:lpstr>Calibri</vt:lpstr>
      <vt:lpstr>Lucida Grande</vt:lpstr>
      <vt:lpstr>News Gothic</vt:lpstr>
      <vt:lpstr>Wingdings</vt:lpstr>
      <vt:lpstr>Default Design</vt:lpstr>
      <vt:lpstr>Custom Design</vt:lpstr>
      <vt:lpstr>1_Default Design</vt:lpstr>
      <vt:lpstr>2_Default Design</vt:lpstr>
      <vt:lpstr>3_Default Design</vt:lpstr>
      <vt:lpstr>4_Default Design</vt:lpstr>
      <vt:lpstr>5_Default Design</vt:lpstr>
      <vt:lpstr>Version 4.7</vt:lpstr>
      <vt:lpstr>4.7 Feature Updates – Quarterly Update</vt:lpstr>
      <vt:lpstr>Competency roles</vt:lpstr>
      <vt:lpstr>Competency Roles</vt:lpstr>
      <vt:lpstr>Employee Dashboard</vt:lpstr>
      <vt:lpstr>My Assessment</vt:lpstr>
      <vt:lpstr>My Employees’ Assessment</vt:lpstr>
      <vt:lpstr>Competency Development Plan</vt:lpstr>
      <vt:lpstr>Job description</vt:lpstr>
      <vt:lpstr>Job Description Editor </vt:lpstr>
      <vt:lpstr>Job Description – Employee view</vt:lpstr>
      <vt:lpstr>Assessment completion certificate</vt:lpstr>
      <vt:lpstr>Assessment Completion Certificate</vt:lpstr>
      <vt:lpstr>Self-help portal</vt:lpstr>
      <vt:lpstr>Self-Help Portal</vt:lpstr>
      <vt:lpstr>Next Release – 4.8 Feature Updates</vt:lpstr>
      <vt:lpstr>Version 4.7</vt:lpstr>
    </vt:vector>
  </TitlesOfParts>
  <Company>The Boston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Belda Johanna</dc:creator>
  <cp:lastModifiedBy>Brad Donohue</cp:lastModifiedBy>
  <cp:revision>1709</cp:revision>
  <cp:lastPrinted>2017-09-22T12:43:13Z</cp:lastPrinted>
  <dcterms:created xsi:type="dcterms:W3CDTF">2014-08-07T14:30:42Z</dcterms:created>
  <dcterms:modified xsi:type="dcterms:W3CDTF">2018-02-07T17:23:29Z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20041127</vt:lpwstr>
  </property>
  <property fmtid="{D5CDD505-2E9C-101B-9397-08002B2CF9AE}" pid="3" name="SPSDescription">
    <vt:lpwstr/>
  </property>
  <property fmtid="{D5CDD505-2E9C-101B-9397-08002B2CF9AE}" pid="4" name="Owner">
    <vt:lpwstr/>
  </property>
  <property fmtid="{D5CDD505-2E9C-101B-9397-08002B2CF9AE}" pid="5" name="Status">
    <vt:lpwstr/>
  </property>
</Properties>
</file>