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868" r:id="rId5"/>
    <p:sldMasterId id="2147484039" r:id="rId6"/>
    <p:sldMasterId id="2147484046" r:id="rId7"/>
    <p:sldMasterId id="2147484053" r:id="rId8"/>
    <p:sldMasterId id="2147484060" r:id="rId9"/>
    <p:sldMasterId id="2147484069" r:id="rId10"/>
  </p:sldMasterIdLst>
  <p:notesMasterIdLst>
    <p:notesMasterId r:id="rId36"/>
  </p:notesMasterIdLst>
  <p:handoutMasterIdLst>
    <p:handoutMasterId r:id="rId37"/>
  </p:handoutMasterIdLst>
  <p:sldIdLst>
    <p:sldId id="888" r:id="rId11"/>
    <p:sldId id="1042" r:id="rId12"/>
    <p:sldId id="1052" r:id="rId13"/>
    <p:sldId id="1059" r:id="rId14"/>
    <p:sldId id="1075" r:id="rId15"/>
    <p:sldId id="1076" r:id="rId16"/>
    <p:sldId id="1077" r:id="rId17"/>
    <p:sldId id="998" r:id="rId18"/>
    <p:sldId id="1000" r:id="rId19"/>
    <p:sldId id="1055" r:id="rId20"/>
    <p:sldId id="1070" r:id="rId21"/>
    <p:sldId id="1078" r:id="rId22"/>
    <p:sldId id="1071" r:id="rId23"/>
    <p:sldId id="1058" r:id="rId24"/>
    <p:sldId id="1053" r:id="rId25"/>
    <p:sldId id="973" r:id="rId26"/>
    <p:sldId id="1063" r:id="rId27"/>
    <p:sldId id="1016" r:id="rId28"/>
    <p:sldId id="1043" r:id="rId29"/>
    <p:sldId id="1068" r:id="rId30"/>
    <p:sldId id="1017" r:id="rId31"/>
    <p:sldId id="1080" r:id="rId32"/>
    <p:sldId id="1006" r:id="rId33"/>
    <p:sldId id="1025" r:id="rId34"/>
    <p:sldId id="1020" r:id="rId35"/>
  </p:sldIdLst>
  <p:sldSz cx="96012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3">
          <p15:clr>
            <a:srgbClr val="A4A3A4"/>
          </p15:clr>
        </p15:guide>
        <p15:guide id="2" pos="5853">
          <p15:clr>
            <a:srgbClr val="A4A3A4"/>
          </p15:clr>
        </p15:guide>
        <p15:guide id="3" pos="240">
          <p15:clr>
            <a:srgbClr val="A4A3A4"/>
          </p15:clr>
        </p15:guide>
        <p15:guide id="4" pos="3291">
          <p15:clr>
            <a:srgbClr val="A4A3A4"/>
          </p15:clr>
        </p15:guide>
        <p15:guide id="5" pos="3384">
          <p15:clr>
            <a:srgbClr val="A4A3A4"/>
          </p15:clr>
        </p15:guide>
        <p15:guide id="6" pos="730">
          <p15:clr>
            <a:srgbClr val="A4A3A4"/>
          </p15:clr>
        </p15:guide>
        <p15:guide id="7" pos="9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4F1E4-FE91-42C5-23E2-ECD059A590A4}" name="Brenda Magennis" initials="BM" userId="S::bmagennis@ihrdc.com::02943bfe-588f-4acf-81d3-b24b470086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da Magennis" initials="BM" lastIdx="1" clrIdx="0">
    <p:extLst>
      <p:ext uri="{19B8F6BF-5375-455C-9EA6-DF929625EA0E}">
        <p15:presenceInfo xmlns:p15="http://schemas.microsoft.com/office/powerpoint/2012/main" userId="c3ee1a700e7037ae" providerId="Windows Live"/>
      </p:ext>
    </p:extLst>
  </p:cmAuthor>
  <p:cmAuthor id="2" name="Jack Notarangelo" initials="JN" lastIdx="33" clrIdx="1">
    <p:extLst>
      <p:ext uri="{19B8F6BF-5375-455C-9EA6-DF929625EA0E}">
        <p15:presenceInfo xmlns:p15="http://schemas.microsoft.com/office/powerpoint/2012/main" userId="S-1-5-21-2558699318-2415493258-2942320917-6690" providerId="AD"/>
      </p:ext>
    </p:extLst>
  </p:cmAuthor>
  <p:cmAuthor id="3" name="Thy Tran" initials="TT" lastIdx="1" clrIdx="2">
    <p:extLst>
      <p:ext uri="{19B8F6BF-5375-455C-9EA6-DF929625EA0E}">
        <p15:presenceInfo xmlns:p15="http://schemas.microsoft.com/office/powerpoint/2012/main" userId="S-1-5-21-2558699318-2415493258-2942320917-7129" providerId="AD"/>
      </p:ext>
    </p:extLst>
  </p:cmAuthor>
  <p:cmAuthor id="4" name="Brenda Magennis" initials="BM [2]" lastIdx="1" clrIdx="3">
    <p:extLst>
      <p:ext uri="{19B8F6BF-5375-455C-9EA6-DF929625EA0E}">
        <p15:presenceInfo xmlns:p15="http://schemas.microsoft.com/office/powerpoint/2012/main" userId="S::bmagennis@ihrdc1.onmicrosoft.com::02943bfe-588f-4acf-81d3-b24b47008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395"/>
    <a:srgbClr val="FFCC00"/>
    <a:srgbClr val="FFCC99"/>
    <a:srgbClr val="FF9933"/>
    <a:srgbClr val="CCCCFF"/>
    <a:srgbClr val="99CC00"/>
    <a:srgbClr val="99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1257" autoAdjust="0"/>
  </p:normalViewPr>
  <p:slideViewPr>
    <p:cSldViewPr snapToGrid="0">
      <p:cViewPr varScale="1">
        <p:scale>
          <a:sx n="94" d="100"/>
          <a:sy n="94" d="100"/>
        </p:scale>
        <p:origin x="328" y="-524"/>
      </p:cViewPr>
      <p:guideLst>
        <p:guide orient="horz" pos="3553"/>
        <p:guide pos="5853"/>
        <p:guide pos="240"/>
        <p:guide pos="3291"/>
        <p:guide pos="3384"/>
        <p:guide pos="730"/>
        <p:guide pos="929"/>
      </p:guideLst>
    </p:cSldViewPr>
  </p:slideViewPr>
  <p:outlineViewPr>
    <p:cViewPr>
      <p:scale>
        <a:sx n="33" d="100"/>
        <a:sy n="33" d="100"/>
      </p:scale>
      <p:origin x="0" y="30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256" y="-32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microsoft.com/office/2018/10/relationships/authors" Target="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t" anchorCtr="0" compatLnSpc="1">
            <a:prstTxWarp prst="textNoShape">
              <a:avLst/>
            </a:prstTxWarp>
          </a:bodyPr>
          <a:lstStyle>
            <a:lvl1pPr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38" y="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t" anchorCtr="0" compatLnSpc="1">
            <a:prstTxWarp prst="textNoShape">
              <a:avLst/>
            </a:prstTxWarp>
          </a:bodyPr>
          <a:lstStyle>
            <a:lvl1pPr algn="r"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12287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b" anchorCtr="0" compatLnSpc="1">
            <a:prstTxWarp prst="textNoShape">
              <a:avLst/>
            </a:prstTxWarp>
          </a:bodyPr>
          <a:lstStyle>
            <a:lvl1pPr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38" y="9122872"/>
            <a:ext cx="3170866" cy="4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4" tIns="48119" rIns="96234" bIns="48119" numCol="1" anchor="b" anchorCtr="0" compatLnSpc="1">
            <a:prstTxWarp prst="textNoShape">
              <a:avLst/>
            </a:prstTxWarp>
          </a:bodyPr>
          <a:lstStyle>
            <a:lvl1pPr algn="r" defTabSz="96337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24AA8-6BBF-4CA5-BC87-8DE263AD6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7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>
            <a:lvl1pPr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9348" y="3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>
            <a:lvl1pPr algn="r"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708025"/>
            <a:ext cx="5078413" cy="362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6770" y="4570513"/>
            <a:ext cx="5348227" cy="43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142669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b" anchorCtr="0" compatLnSpc="1">
            <a:prstTxWarp prst="textNoShape">
              <a:avLst/>
            </a:prstTxWarp>
          </a:bodyPr>
          <a:lstStyle>
            <a:lvl1pPr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9348" y="9142669"/>
            <a:ext cx="3192573" cy="4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2" tIns="47332" rIns="94662" bIns="47332" numCol="1" anchor="b" anchorCtr="0" compatLnSpc="1">
            <a:prstTxWarp prst="textNoShape">
              <a:avLst/>
            </a:prstTxWarp>
          </a:bodyPr>
          <a:lstStyle>
            <a:lvl1pPr algn="r" defTabSz="946962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5BE99D-4BED-4334-B381-55966E3A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4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3CFE-6A61-4814-B1E2-3D32BE5D8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7" y="1600204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2" y="1600204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2DEE-B731-4D9A-BA39-EEF26F650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2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2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FEA8-0BF5-4E39-93BD-A347BFE2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F877-F564-40E3-B553-CAEFB5031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495BD-1CC6-400A-B296-E324B887B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7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4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7" y="1435103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61E8-DCF2-4F59-ADD7-5CE64DDC1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6E2B-DDA1-4ACB-8A3C-77239380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F0A2D-9AA0-49DB-8F53-22AEAB80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74642"/>
            <a:ext cx="21605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8" y="274642"/>
            <a:ext cx="6329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9C32-6590-476C-A823-4B2550E00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6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7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7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94788" y="6510342"/>
            <a:ext cx="357187" cy="2174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3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9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57589" y="6469068"/>
            <a:ext cx="1963579" cy="21748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31F959-14C5-456F-A385-F74BA9A4B4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86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algn="ctr">
              <a:buFontTx/>
              <a:buNone/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D9ED-7638-4465-96FE-42A54DD7DC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6A47-DC3A-44B4-A287-45FE08BD782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31F6-218B-4F2F-996F-B554419DD6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80" y="982133"/>
            <a:ext cx="443611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982133"/>
            <a:ext cx="4400550" cy="4902200"/>
          </a:xfrm>
        </p:spPr>
        <p:txBody>
          <a:bodyPr/>
          <a:lstStyle>
            <a:lvl1pPr>
              <a:defRPr sz="2200" b="0"/>
            </a:lvl1pPr>
            <a:lvl2pPr>
              <a:defRPr sz="2200" b="0"/>
            </a:lvl2pPr>
            <a:lvl3pPr>
              <a:defRPr sz="2200" b="0"/>
            </a:lvl3pPr>
            <a:lvl4pPr>
              <a:defRPr sz="2200" b="0"/>
            </a:lvl4pPr>
            <a:lvl5pPr>
              <a:defRPr sz="2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512BB-9A9F-4B32-964F-EC651426365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4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57589" y="6469068"/>
            <a:ext cx="1963579" cy="217487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E31F959-14C5-456F-A385-F74BA9A4B4E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40" y="300038"/>
            <a:ext cx="8592741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5074" y="1524000"/>
            <a:ext cx="8471059" cy="3576638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1F959-14C5-456F-A385-F74BA9A4B4E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7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w content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19"/>
          <p:cNvSpPr>
            <a:spLocks noGrp="1" noChangeArrowheads="1"/>
          </p:cNvSpPr>
          <p:nvPr>
            <p:ph idx="11"/>
          </p:nvPr>
        </p:nvSpPr>
        <p:spPr bwMode="auto">
          <a:xfrm>
            <a:off x="276963" y="952443"/>
            <a:ext cx="9016512" cy="103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276957" y="2084500"/>
            <a:ext cx="4431324" cy="375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882665" y="2084500"/>
            <a:ext cx="4410808" cy="375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30429"/>
            <a:ext cx="81597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5" y="3886200"/>
            <a:ext cx="672147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B8C-5A4F-4924-8864-D8C7232D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5036-AD46-47B9-ACBF-2886374D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36" r:id="rId5"/>
    <p:sldLayoutId id="2147484037" r:id="rId6"/>
    <p:sldLayoutId id="2147484084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79426" y="274638"/>
            <a:ext cx="8642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9426" y="1600204"/>
            <a:ext cx="8642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426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776" y="6356354"/>
            <a:ext cx="3041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226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031EA-5544-46E5-9115-F709F19C5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7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53988"/>
            <a:ext cx="90106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22338"/>
            <a:ext cx="90217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4788" y="6510342"/>
            <a:ext cx="35718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bg1"/>
                </a:solidFill>
                <a:latin typeface="Calibri" pitchFamily="-110" charset="0"/>
                <a:ea typeface="ＭＳ Ｐゴシック" pitchFamily="-110" charset="-128"/>
                <a:cs typeface="Arial" charset="0"/>
              </a:defRPr>
            </a:lvl1pPr>
          </a:lstStyle>
          <a:p>
            <a:pPr>
              <a:defRPr/>
            </a:pPr>
            <a:fld id="{8B0A6109-4D4E-4057-97BB-2151E4710A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/>
          <a:ea typeface="ＭＳ Ｐゴシック" pitchFamily="34" charset="-128"/>
          <a:cs typeface="Calibri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A6F8F"/>
          </a:solidFill>
          <a:latin typeface="Calibri" pitchFamily="-110" charset="0"/>
          <a:ea typeface="ＭＳ Ｐゴシック" pitchFamily="34" charset="-128"/>
          <a:cs typeface="Calibri" pitchFamily="-110" charset="0"/>
        </a:defRPr>
      </a:lvl5pPr>
      <a:lvl6pPr marL="4572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6pPr>
      <a:lvl7pPr marL="9144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7pPr>
      <a:lvl8pPr marL="13716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8pPr>
      <a:lvl9pPr marL="1828800" algn="l" defTabSz="820738" rtl="0" eaLnBrk="0" fontAlgn="base" hangingPunct="0">
        <a:spcBef>
          <a:spcPct val="0"/>
        </a:spcBef>
        <a:spcAft>
          <a:spcPct val="0"/>
        </a:spcAft>
        <a:defRPr b="1">
          <a:solidFill>
            <a:srgbClr val="3A6F8F"/>
          </a:solidFill>
          <a:latin typeface="News Gothic" pitchFamily="34" charset="0"/>
        </a:defRPr>
      </a:lvl9pPr>
    </p:titleStyle>
    <p:bodyStyle>
      <a:lvl1pPr marL="228600" indent="-228600" algn="l" defTabSz="820738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•"/>
        <a:defRPr sz="2200">
          <a:solidFill>
            <a:srgbClr val="000000"/>
          </a:solidFill>
          <a:latin typeface="Calibri"/>
          <a:ea typeface="ＭＳ Ｐゴシック" pitchFamily="34" charset="-128"/>
          <a:cs typeface="Calibri"/>
        </a:defRPr>
      </a:lvl1pPr>
      <a:lvl2pPr marL="5762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9144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262063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Lucida Grande" pitchFamily="-110" charset="0"/>
        <a:buChar char="-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600200" indent="-228600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ＭＳ Ｐゴシック" pitchFamily="3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9443" y="1954433"/>
            <a:ext cx="3180858" cy="540167"/>
          </a:xfrm>
        </p:spPr>
        <p:txBody>
          <a:bodyPr/>
          <a:lstStyle/>
          <a:p>
            <a:pPr algn="l"/>
            <a:r>
              <a:rPr lang="en-US" dirty="0"/>
              <a:t>Version 4.28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09443" y="2494600"/>
            <a:ext cx="3022686" cy="1752600"/>
          </a:xfrm>
        </p:spPr>
        <p:txBody>
          <a:bodyPr/>
          <a:lstStyle/>
          <a:p>
            <a:pPr algn="l"/>
            <a:r>
              <a:rPr lang="en-US" dirty="0"/>
              <a:t>CMS Online</a:t>
            </a:r>
          </a:p>
          <a:p>
            <a:pPr algn="l"/>
            <a:r>
              <a:rPr lang="en-US" dirty="0"/>
              <a:t>Quarterly Release Notes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2023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61970" y="6057755"/>
            <a:ext cx="5358816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Copyright 2023 International Human Resources Development Corporation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9DD37-0E07-BC9A-3E55-7DE115CF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73" y="815633"/>
            <a:ext cx="4962574" cy="4962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A6FD29-E270-391F-7FC5-D8500DDF6308}"/>
              </a:ext>
            </a:extLst>
          </p:cNvPr>
          <p:cNvSpPr/>
          <p:nvPr/>
        </p:nvSpPr>
        <p:spPr bwMode="auto">
          <a:xfrm>
            <a:off x="589280" y="802640"/>
            <a:ext cx="4988560" cy="498856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2EAB-E05F-A918-73B1-20CDA563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Supervisor Bulk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A9FBA-0064-9345-A7D0-C5E83A7C5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366C8-46DF-467E-8486-2CC1CC53E5FF}"/>
              </a:ext>
            </a:extLst>
          </p:cNvPr>
          <p:cNvSpPr txBox="1"/>
          <p:nvPr/>
        </p:nvSpPr>
        <p:spPr>
          <a:xfrm>
            <a:off x="6868160" y="2071787"/>
            <a:ext cx="2266632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Assign Multiple Users to Supervisor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D20A5-B740-CCA0-169F-BD6FE7A5F797}"/>
              </a:ext>
            </a:extLst>
          </p:cNvPr>
          <p:cNvSpPr txBox="1"/>
          <p:nvPr/>
        </p:nvSpPr>
        <p:spPr>
          <a:xfrm>
            <a:off x="408836" y="918752"/>
            <a:ext cx="8685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ctr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added Supervisor to the options available in Create User Links to allow for multiple supervisor updates at one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24EB0-628D-B5A5-777B-93B69764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08" y="1934776"/>
            <a:ext cx="6309949" cy="2760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644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8712-1082-33B5-225F-41AE1AAA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Company Field to Assign Restricted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2D6EE-A9CA-1B7A-1856-0262C67ED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0093F-11D7-ABD4-4D55-8D2CBCFD262F}"/>
              </a:ext>
            </a:extLst>
          </p:cNvPr>
          <p:cNvSpPr txBox="1"/>
          <p:nvPr/>
        </p:nvSpPr>
        <p:spPr>
          <a:xfrm>
            <a:off x="7048341" y="1999458"/>
            <a:ext cx="22250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Key Features include:</a:t>
            </a:r>
            <a:endParaRPr lang="en-US" sz="1600" b="0" dirty="0">
              <a:latin typeface="+mj-lt"/>
            </a:endParaRP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400" b="0" u="none" strike="noStrike" dirty="0">
                <a:effectLst/>
                <a:latin typeface="+mj-lt"/>
              </a:rPr>
              <a:t>Company field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400" b="0" u="none" strike="noStrike" dirty="0">
                <a:effectLst/>
                <a:latin typeface="+mj-lt"/>
              </a:rPr>
              <a:t>Grid displays all Users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endParaRPr lang="en-US" sz="1600" b="0" u="none" strike="noStrike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ABA3A-35AC-25FC-4288-F7551D57690C}"/>
              </a:ext>
            </a:extLst>
          </p:cNvPr>
          <p:cNvSpPr txBox="1"/>
          <p:nvPr/>
        </p:nvSpPr>
        <p:spPr>
          <a:xfrm>
            <a:off x="375920" y="966450"/>
            <a:ext cx="8829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n-US" sz="1800" b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We added Company to the options available for linking Restricted Viewer and Restricted Administrator to access specific user populations.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F40E7-E2A2-1A34-14C1-B8B52240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706" y="1644658"/>
            <a:ext cx="5502795" cy="40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1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8712-1082-33B5-225F-41AE1AAA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View </a:t>
            </a:r>
            <a:r>
              <a:rPr lang="en-US" dirty="0"/>
              <a:t>of all training matchups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2D6EE-A9CA-1B7A-1856-0262C67EDF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0093F-11D7-ABD4-4D55-8D2CBCFD262F}"/>
              </a:ext>
            </a:extLst>
          </p:cNvPr>
          <p:cNvSpPr txBox="1"/>
          <p:nvPr/>
        </p:nvSpPr>
        <p:spPr>
          <a:xfrm>
            <a:off x="7048341" y="1999458"/>
            <a:ext cx="222504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Key Features include:</a:t>
            </a:r>
            <a:endParaRPr lang="en-US" sz="1600" b="0">
              <a:latin typeface="+mj-lt"/>
            </a:endParaRP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Select one or more </a:t>
            </a:r>
            <a:r>
              <a:rPr lang="en-US" sz="1600" b="0" u="none" strike="noStrike" err="1">
                <a:effectLst/>
                <a:latin typeface="+mj-lt"/>
              </a:rPr>
              <a:t>sublibrary</a:t>
            </a:r>
            <a:r>
              <a:rPr lang="en-US" sz="1600" b="0" u="none" strike="noStrike">
                <a:effectLst/>
                <a:latin typeface="+mj-lt"/>
              </a:rPr>
              <a:t> to view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Grid displays all courses matched to competency units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Displays match level for each course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CU detail and course detail available at info icons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ABA3A-35AC-25FC-4288-F7551D57690C}"/>
              </a:ext>
            </a:extLst>
          </p:cNvPr>
          <p:cNvSpPr txBox="1"/>
          <p:nvPr/>
        </p:nvSpPr>
        <p:spPr>
          <a:xfrm>
            <a:off x="375920" y="966450"/>
            <a:ext cx="8829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n-US" sz="1800" b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We are making the first step toward bringing Training Matchup functionality from 3x into 4x. We added a new page with view of all training matchups for all competency units (CUs)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C4938-FADF-1D59-4904-4D5659A1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0" y="1747381"/>
            <a:ext cx="5059541" cy="36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56E7-B641-3721-70F9-4ECAC604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 Course Completions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197C6-E291-3B6C-94C6-312B05404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E96DD-F78E-F734-1CBD-8259EB6E05B9}"/>
              </a:ext>
            </a:extLst>
          </p:cNvPr>
          <p:cNvSpPr txBox="1"/>
          <p:nvPr/>
        </p:nvSpPr>
        <p:spPr>
          <a:xfrm>
            <a:off x="368300" y="1104613"/>
            <a:ext cx="860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en-US" sz="1800" b="0" u="none" strike="noStrike" kern="1200">
                <a:solidFill>
                  <a:schemeClr val="dk1"/>
                </a:solidFill>
                <a:effectLst/>
                <a:latin typeface="+mj-lt"/>
                <a:ea typeface="+mn-ea"/>
                <a:cs typeface="+mn-cs"/>
              </a:rPr>
              <a:t>We added a new option for Administrators to record course completions for one or more user at a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7F4A42-769A-D511-4F1C-75B681D85FF9}"/>
              </a:ext>
            </a:extLst>
          </p:cNvPr>
          <p:cNvSpPr txBox="1"/>
          <p:nvPr/>
        </p:nvSpPr>
        <p:spPr>
          <a:xfrm>
            <a:off x="6532880" y="2023707"/>
            <a:ext cx="2019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+mj-lt"/>
              </a:rPr>
              <a:t>Key Features include:</a:t>
            </a:r>
            <a:endParaRPr lang="en-US" sz="1600" b="0">
              <a:latin typeface="+mj-lt"/>
            </a:endParaRP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Select User, Course and Completion Date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600" b="0" u="none" strike="noStrike">
                <a:effectLst/>
                <a:latin typeface="+mj-lt"/>
              </a:rPr>
              <a:t>View completions in Training History report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F0D93-C621-A6AF-1DD9-B3D0E957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92" y="1835160"/>
            <a:ext cx="5993481" cy="27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73B64C-715A-6729-2A47-03F71CA2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22" y="3925214"/>
            <a:ext cx="8161020" cy="1362075"/>
          </a:xfrm>
        </p:spPr>
        <p:txBody>
          <a:bodyPr/>
          <a:lstStyle/>
          <a:p>
            <a:r>
              <a:rPr lang="en-US" dirty="0"/>
              <a:t>Training Matchup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D63B5-38E5-0124-A50A-92E3471C91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C88A-5D6B-9B16-570A-77EAB6D1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Matchup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6849-32FE-303D-837F-EB657A82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We are enhancing the view of Training Matchups and added capability to add new and edit existing matchups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D177-CC1A-7F4C-9797-175B0CB82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C331C-0D65-912B-8967-DE4D24614425}"/>
              </a:ext>
            </a:extLst>
          </p:cNvPr>
          <p:cNvSpPr txBox="1"/>
          <p:nvPr/>
        </p:nvSpPr>
        <p:spPr>
          <a:xfrm>
            <a:off x="7179585" y="1796894"/>
            <a:ext cx="2203450" cy="244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Separate tab for unmatched competency units (CUs)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CU view includes matchups and required evidence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0" kern="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Add a new matchup from CU detail</a:t>
            </a:r>
          </a:p>
          <a:p>
            <a:pPr marL="228600" marR="0" lvl="0" indent="-228600" algn="l" defTabSz="8207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en-US" sz="1400" b="0" kern="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61E32-40F9-DDEF-81F8-99713A36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87952"/>
            <a:ext cx="6451600" cy="36670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9C58B-A4DC-DA65-D1AD-FE4DDD42E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45" y="2662258"/>
            <a:ext cx="4050828" cy="38480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95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 categories update</a:t>
            </a:r>
          </a:p>
        </p:txBody>
      </p:sp>
    </p:spTree>
    <p:extLst>
      <p:ext uri="{BB962C8B-B14F-4D97-AF65-F5344CB8AC3E}">
        <p14:creationId xmlns:p14="http://schemas.microsoft.com/office/powerpoint/2010/main" val="15018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3571-B55B-87A2-012E-F203F236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Added Collapse/Expand to Learning Resources Categories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2D579-7DB8-4673-7F6D-F431A55EE0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952443"/>
            <a:ext cx="9016512" cy="6778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When working with Learning Resources Categories and Subcategories, the Content Developer can expand all/collapse all categories.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DE1EF4-126E-3C6B-BAB4-BD5E85322E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00426" y="1916226"/>
            <a:ext cx="2398183" cy="416961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Key Features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Page opens with all categories collapsed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Added Expand All and Collapse All</a:t>
            </a:r>
          </a:p>
          <a:p>
            <a:pPr marL="347663" lvl="1" indent="0">
              <a:buNone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BD85E-650D-669F-3312-1DB39159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0" y="2010165"/>
            <a:ext cx="6297156" cy="30562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6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0090" y="3813349"/>
            <a:ext cx="8161020" cy="1449531"/>
          </a:xfrm>
        </p:spPr>
        <p:txBody>
          <a:bodyPr/>
          <a:lstStyle/>
          <a:p>
            <a:r>
              <a:rPr lang="en-US" dirty="0"/>
              <a:t>Refactor assessment progress report</a:t>
            </a:r>
            <a:endParaRPr lang="en-US" sz="2500" cap="none" dirty="0"/>
          </a:p>
        </p:txBody>
      </p:sp>
    </p:spTree>
    <p:extLst>
      <p:ext uri="{BB962C8B-B14F-4D97-AF65-F5344CB8AC3E}">
        <p14:creationId xmlns:p14="http://schemas.microsoft.com/office/powerpoint/2010/main" val="22211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E18C-61DA-46CA-9C6C-BE8EC1D2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 Assessment Progress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9554-53C7-4F82-A3B9-7F47A98D21E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6963" y="952443"/>
            <a:ext cx="9016512" cy="6778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As part of our ongoing effort to improve the speed and performance of our Management Reports, we refactored the Assessment Progress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135CD-597C-4ABF-9663-363392D0DC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81707" y="1925021"/>
            <a:ext cx="2408343" cy="398053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Key Features include: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Improved build time from average 2 minutes, 30 seconds to 50 seconds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1E8C56-BEB9-D35C-3B49-F7E5CD70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91" y="1943562"/>
            <a:ext cx="6276893" cy="29708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53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4.28 Feature Updates – Quarterly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29920" y="967470"/>
            <a:ext cx="8660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400" b="0" dirty="0">
                <a:latin typeface="+mj-lt"/>
              </a:rPr>
              <a:t>CMS Online version 4.28 was released on March 15, 2023.  New features include: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3574FA-17D3-72CA-4B3C-E743E7CEE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484699"/>
              </p:ext>
            </p:extLst>
          </p:nvPr>
        </p:nvGraphicFramePr>
        <p:xfrm>
          <a:off x="629920" y="1275247"/>
          <a:ext cx="8660130" cy="4655653"/>
        </p:xfrm>
        <a:graphic>
          <a:graphicData uri="http://schemas.openxmlformats.org/drawingml/2006/table">
            <a:tbl>
              <a:tblPr firstRow="1" firstCol="1"/>
              <a:tblGrid>
                <a:gridCol w="3016121">
                  <a:extLst>
                    <a:ext uri="{9D8B030D-6E8A-4147-A177-3AD203B41FA5}">
                      <a16:colId xmlns:a16="http://schemas.microsoft.com/office/drawing/2014/main" val="3719313727"/>
                    </a:ext>
                  </a:extLst>
                </a:gridCol>
                <a:gridCol w="5644009">
                  <a:extLst>
                    <a:ext uri="{9D8B030D-6E8A-4147-A177-3AD203B41FA5}">
                      <a16:colId xmlns:a16="http://schemas.microsoft.com/office/drawing/2014/main" val="2013897772"/>
                    </a:ext>
                  </a:extLst>
                </a:gridCol>
              </a:tblGrid>
              <a:tr h="44179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Feature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31918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Reassessment: Carry through Supervisor ticks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an assessment is reassigned, all Supervisor Assessment ticks from previous assessment(s) are carried through.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33799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Reassessment: Carry through evidence from previous assessment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an assessment is reassigned, any evidence submitted during the previous assessment(s) is carried through.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809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Campaign - Send Email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Launch an email on-demand from within an assessment campaign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12488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Auto-Assess from Assessor Assessment page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 added the option for Assessor to use Auto-Assess option after viewing interim assessment results.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2036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 Bulk Update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 added </a:t>
                      </a: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the options available in Create User Links to allow Administrators to update multiple supervisor assignments at one time.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5076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 Viewer and Restricted Admin: add Company field to assignment options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 added </a:t>
                      </a:r>
                      <a:r>
                        <a:rPr lang="en-US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the options available for linking Restricted Viewer and Restricted Administrator to access specific user populations.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06302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Matchup - next steps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 fontAlgn="ctr">
                        <a:buFontTx/>
                        <a:buChar char="-"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 Unmatched CU’s in separate table</a:t>
                      </a:r>
                    </a:p>
                    <a:p>
                      <a:pPr marL="285750" indent="-285750" algn="l" rtl="0" fontAlgn="ctr">
                        <a:buFontTx/>
                        <a:buChar char="-"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Display training matchups and evidence requirements in CU detail</a:t>
                      </a:r>
                    </a:p>
                    <a:p>
                      <a:pPr marL="285750" indent="-285750" algn="l" rtl="0" fontAlgn="ctr">
                        <a:buFontTx/>
                        <a:buChar char="-"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matchups in CU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488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 Resources Categories Enhancement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All/Collapse All added to Learning Resources categories page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51158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Refactor Management Reports: Assessment Progress Report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Refactored report to improve loading speed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996491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Refactor Assessment Campaign 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Selection Grid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Refactored page to improve loading speed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9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6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1BB8B3-0AE7-192B-2472-E39E1C15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and bug fixes</a:t>
            </a:r>
          </a:p>
        </p:txBody>
      </p:sp>
    </p:spTree>
    <p:extLst>
      <p:ext uri="{BB962C8B-B14F-4D97-AF65-F5344CB8AC3E}">
        <p14:creationId xmlns:p14="http://schemas.microsoft.com/office/powerpoint/2010/main" val="31679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A8E3-6B46-4DE6-A26A-F9113880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and Bug Fixes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CFB1-28DA-41ED-8906-8227E3E4CA5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8959" y="831850"/>
            <a:ext cx="8724515" cy="33343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Important enhancements and bug fixes in this release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872E9-40BD-79DA-BD85-E614AD10381A}"/>
              </a:ext>
            </a:extLst>
          </p:cNvPr>
          <p:cNvSpPr txBox="1"/>
          <p:nvPr/>
        </p:nvSpPr>
        <p:spPr>
          <a:xfrm>
            <a:off x="514773" y="1165282"/>
            <a:ext cx="8197427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+mj-lt"/>
              </a:rPr>
              <a:t>General: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Chrome and Safari load time optimized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Dashboard refactored for quick load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Mandatory Training not showing on dashboard</a:t>
            </a:r>
          </a:p>
          <a:p>
            <a:r>
              <a:rPr lang="en-US" sz="1400" dirty="0">
                <a:solidFill>
                  <a:prstClr val="black"/>
                </a:solidFill>
                <a:latin typeface="+mj-lt"/>
              </a:rPr>
              <a:t>Reports: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My Reports: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display structure optimized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Evidence report white space corrected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Management Reports: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Interface alignment fixed for many Management Reports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Multiple display issues on Management Reports</a:t>
            </a:r>
          </a:p>
          <a:p>
            <a:r>
              <a:rPr lang="en-US" sz="1400" dirty="0">
                <a:solidFill>
                  <a:prstClr val="black"/>
                </a:solidFill>
                <a:latin typeface="+mj-lt"/>
              </a:rPr>
              <a:t>Learning: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Styles for non-editable fields in course detail for IHRDC e-Learning course modified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Course Completion submission acknowledgment</a:t>
            </a:r>
          </a:p>
          <a:p>
            <a:r>
              <a:rPr lang="en-US" sz="1400" dirty="0">
                <a:solidFill>
                  <a:prstClr val="black"/>
                </a:solidFill>
                <a:latin typeface="+mj-lt"/>
              </a:rPr>
              <a:t>Competency and Development: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Vietnamese characters not displaying properly in Primary Supervisor field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Submit button not displaying for EA and SA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Assessment Campaign: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Edit campaign takes too long to load sometimes doesn’t even load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After Editing campaign info and saving user lands on Unlock assessment tab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Reassess: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 reassess SA and AA, Next and Done functionality appears inconsistent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Incorrect ticks carry over when reassigning after a reassess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 reassess the AA previous ticks not loading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After reassess unlock - Employees assessment detail showing older ticks - Issue fixed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Assessor Plan popup on Internal Verifier page is blank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Assessor Management page - can't get to the bottom of the page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NG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48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BA8E3-6B46-4DE6-A26A-F9113880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Enhancements and Bug Fixes cont’d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872E9-40BD-79DA-BD85-E614AD10381A}"/>
              </a:ext>
            </a:extLst>
          </p:cNvPr>
          <p:cNvSpPr txBox="1"/>
          <p:nvPr/>
        </p:nvSpPr>
        <p:spPr>
          <a:xfrm>
            <a:off x="772159" y="902816"/>
            <a:ext cx="845650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0" dirty="0">
              <a:latin typeface="+mj-lt"/>
            </a:endParaRPr>
          </a:p>
          <a:p>
            <a:r>
              <a:rPr lang="en-US" sz="1400" dirty="0">
                <a:solidFill>
                  <a:prstClr val="black"/>
                </a:solidFill>
                <a:latin typeface="+mj-lt"/>
              </a:rPr>
              <a:t>Administrator: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Inactive Competency Roles displayed in Job Title List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Create Restricted Admin Links: when you uncheck selections they don't get removed from the page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Editing Email Alert issue [Trigger]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Assessor Assignment: when use Select All and then deselect some employees, they were assigned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Move "Export to Excel button in criticality rating page to left so it's consistent with role builder page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Manage Course Completions - Laptop screen: When large number of users selected, the SUBMIT button can't be reached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Can't delete users/roles from assessment campaign </a:t>
            </a:r>
          </a:p>
          <a:p>
            <a:endParaRPr lang="en-US" sz="1200" b="0" dirty="0">
              <a:latin typeface="+mj-lt"/>
            </a:endParaRPr>
          </a:p>
          <a:p>
            <a:r>
              <a:rPr lang="en-US" sz="1200" dirty="0">
                <a:latin typeface="+mj-lt"/>
              </a:rPr>
              <a:t>Content Development: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Grouping on Competency Role Builder and Criticality Rating Assignment tabs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In training matchup no way to unselect a selected CU, this may be an improvement more than a bug. Once a CU is selected can only add more CU to see training matchup for others.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Unable to save Learning Resources categories/subcategories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Select competency Library button display issue on training matchup screen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Criticality Rating export to Excel shows incorrect rating and is misaligned 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Configurations: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b="0" dirty="0">
                <a:latin typeface="+mj-lt"/>
              </a:rPr>
              <a:t>Configurations&gt;General Settings Select </a:t>
            </a:r>
            <a:r>
              <a:rPr lang="en-US" sz="1200" b="0" dirty="0" err="1">
                <a:latin typeface="+mj-lt"/>
              </a:rPr>
              <a:t>eLS</a:t>
            </a:r>
            <a:r>
              <a:rPr lang="en-US" sz="1200" b="0" dirty="0">
                <a:latin typeface="+mj-lt"/>
              </a:rPr>
              <a:t> Products/Disciplines fonts are incorrect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14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</p:spTree>
    <p:extLst>
      <p:ext uri="{BB962C8B-B14F-4D97-AF65-F5344CB8AC3E}">
        <p14:creationId xmlns:p14="http://schemas.microsoft.com/office/powerpoint/2010/main" val="40550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Next Release – 4.29 Feature Updates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3687" y="967470"/>
            <a:ext cx="8996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0" dirty="0">
                <a:latin typeface="+mj-lt"/>
              </a:rPr>
              <a:t>CMS Online version 4.29 will be released in June 2023.  New features will include: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BE218F-693B-94A9-6DA0-2A8BB3AEE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55188"/>
              </p:ext>
            </p:extLst>
          </p:nvPr>
        </p:nvGraphicFramePr>
        <p:xfrm>
          <a:off x="392803" y="1306024"/>
          <a:ext cx="8595553" cy="4335780"/>
        </p:xfrm>
        <a:graphic>
          <a:graphicData uri="http://schemas.openxmlformats.org/drawingml/2006/table">
            <a:tbl>
              <a:tblPr/>
              <a:tblGrid>
                <a:gridCol w="3702542">
                  <a:extLst>
                    <a:ext uri="{9D8B030D-6E8A-4147-A177-3AD203B41FA5}">
                      <a16:colId xmlns:a16="http://schemas.microsoft.com/office/drawing/2014/main" val="757515208"/>
                    </a:ext>
                  </a:extLst>
                </a:gridCol>
                <a:gridCol w="4893011">
                  <a:extLst>
                    <a:ext uri="{9D8B030D-6E8A-4147-A177-3AD203B41FA5}">
                      <a16:colId xmlns:a16="http://schemas.microsoft.com/office/drawing/2014/main" val="297966351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Feature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1211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Competency Development Plan Expiration Date 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 a start and end date for a competency development plan.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013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Cascade Assessment Dates and Location in Assessment Plan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Assessor builds a plan, the date and location selected for first CU will cascade to all others in the plan.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3062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Keep Assessor Assignment after FAR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Option to maintain Assessor link to assessment after FAR.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4080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Account Detail: rearrange page elements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SAVE button is not visible when adding a new user and scroll to bottom of the page.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2344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Server Status Page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internal-facing IHRDC page to display any server status issues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6017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Experiential Learning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course type with a modified form to house a task list that employee can tick off. Route for approval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6496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Fields to User Import Template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more fields to bulk import template.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4676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 Acknowledgement and Self-Acknowledgement for Course Completion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Developer selects completion option for learning event. Added 2 new options for course completion acknowledgement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530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My Plan page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look and feel of My Plan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2162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 Plan Development Prior to Assessment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will allow an employee to build a competency development plan 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 competency role that has not yet been assessed.</a:t>
                      </a:r>
                    </a:p>
                  </a:txBody>
                  <a:tcPr marL="68580" marR="7620" marT="76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0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9443" y="1954433"/>
            <a:ext cx="3180858" cy="540167"/>
          </a:xfrm>
        </p:spPr>
        <p:txBody>
          <a:bodyPr/>
          <a:lstStyle/>
          <a:p>
            <a:pPr algn="l"/>
            <a:r>
              <a:rPr lang="en-US" dirty="0"/>
              <a:t>Version 4.28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09443" y="2494600"/>
            <a:ext cx="3022686" cy="1752600"/>
          </a:xfrm>
        </p:spPr>
        <p:txBody>
          <a:bodyPr/>
          <a:lstStyle/>
          <a:p>
            <a:pPr algn="l"/>
            <a:r>
              <a:rPr lang="en-US" dirty="0"/>
              <a:t>CMS Online</a:t>
            </a:r>
          </a:p>
          <a:p>
            <a:pPr algn="l"/>
            <a:r>
              <a:rPr lang="en-US" dirty="0"/>
              <a:t>Quarterly Release Notes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2023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61970" y="6057755"/>
            <a:ext cx="5358816" cy="2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0" i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Copyright 2023 International Human Resources Development Corporation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08873-B9AF-A717-9458-98DB9A228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73" y="889613"/>
            <a:ext cx="4962574" cy="4962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B29E7B-F4B8-D8B3-3FFB-DF0D08685DDE}"/>
              </a:ext>
            </a:extLst>
          </p:cNvPr>
          <p:cNvSpPr/>
          <p:nvPr/>
        </p:nvSpPr>
        <p:spPr bwMode="auto">
          <a:xfrm>
            <a:off x="680720" y="883920"/>
            <a:ext cx="4978400" cy="4958080"/>
          </a:xfrm>
          <a:prstGeom prst="rect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1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82CF7E-2BF0-99EF-085D-0F482E90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Reassessment: carry through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11387-15A8-5306-716A-11DB7711DA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56A47-DC3A-44B4-A287-45FE08BD78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926F4-C660-DD32-5704-94EE46B2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53987"/>
            <a:ext cx="9010650" cy="935385"/>
          </a:xfrm>
        </p:spPr>
        <p:txBody>
          <a:bodyPr/>
          <a:lstStyle/>
          <a:p>
            <a:r>
              <a:rPr lang="en-US" dirty="0"/>
              <a:t>Carry Through Supervisor Ticks from Assessment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306DB0-6736-F5A7-7DD4-053A8F3A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0626" y="2024757"/>
            <a:ext cx="2463800" cy="363897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kern="1200" dirty="0">
                <a:solidFill>
                  <a:prstClr val="black"/>
                </a:solidFill>
                <a:cs typeface="Arial" pitchFamily="34" charset="0"/>
              </a:rPr>
              <a:t>Supervisor ticks from previous assessment display in new assessment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Supervisor will see all ticks from </a:t>
            </a:r>
            <a:r>
              <a:rPr lang="en-US" sz="1400" kern="1200" dirty="0">
                <a:solidFill>
                  <a:prstClr val="black"/>
                </a:solidFill>
                <a:cs typeface="Arial" pitchFamily="34" charset="0"/>
              </a:rPr>
              <a:t>earlier assessments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31D0-8BE9-3A94-B305-833D1291D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07EE2-7D7F-E28D-E274-1A26C8A14EF8}"/>
              </a:ext>
            </a:extLst>
          </p:cNvPr>
          <p:cNvSpPr txBox="1"/>
          <p:nvPr/>
        </p:nvSpPr>
        <p:spPr>
          <a:xfrm>
            <a:off x="300184" y="1089372"/>
            <a:ext cx="89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"/>
            <a:r>
              <a:rPr lang="en-US" sz="2000" b="0" u="none" strike="noStrike" dirty="0">
                <a:effectLst/>
                <a:latin typeface="+mj-lt"/>
              </a:rPr>
              <a:t>When an assessment is reassigned, all Supervisor Assessment ticks from previous assessment(s) are carried through.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889B8-2010-30B6-8F36-6800293A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53" y="2024757"/>
            <a:ext cx="5984331" cy="40006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72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A926F4-C660-DD32-5704-94EE46B2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53987"/>
            <a:ext cx="9010650" cy="935385"/>
          </a:xfrm>
        </p:spPr>
        <p:txBody>
          <a:bodyPr/>
          <a:lstStyle/>
          <a:p>
            <a:r>
              <a:rPr lang="en-US" dirty="0"/>
              <a:t>Carry Through Evidence from Assessment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306DB0-6736-F5A7-7DD4-053A8F3A5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8175" y="2105035"/>
            <a:ext cx="2463800" cy="3638973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kern="1200" dirty="0">
                <a:solidFill>
                  <a:prstClr val="black"/>
                </a:solidFill>
                <a:cs typeface="Arial" pitchFamily="34" charset="0"/>
              </a:rPr>
              <a:t>Evidence from previous assessments displays in new assessment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31D0-8BE9-3A94-B305-833D1291D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07EE2-7D7F-E28D-E274-1A26C8A14EF8}"/>
              </a:ext>
            </a:extLst>
          </p:cNvPr>
          <p:cNvSpPr txBox="1"/>
          <p:nvPr/>
        </p:nvSpPr>
        <p:spPr>
          <a:xfrm>
            <a:off x="300184" y="1089372"/>
            <a:ext cx="898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"/>
            <a:r>
              <a:rPr lang="en-US" sz="2000" b="0" u="none" strike="noStrike" dirty="0">
                <a:effectLst/>
                <a:latin typeface="+mj-lt"/>
              </a:rPr>
              <a:t>When an assessment is reassigned, any evidence submitted during the previous assessment(s) is carried through.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6A94C-7A3F-A630-FB1B-742BD59B4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6" y="2171701"/>
            <a:ext cx="6396474" cy="3289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94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5F46F0-CCEA-EF85-5E87-3A679D3A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Auto-assess from assessor assessment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77F9B-73C6-35AD-93CE-FD9293506B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512BB-9A9F-4B32-964F-EC6514263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4042-36C5-72B9-2233-05DBBE50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Auto-Assess from Assessor Assessment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426A97-07C0-2564-6D33-C5DB685CD0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01" y="1779813"/>
            <a:ext cx="6579127" cy="3982245"/>
          </a:xfr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4EDC7-2E17-37FE-FA49-730E2294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1093" y="1779813"/>
            <a:ext cx="2170066" cy="410451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Key Features include: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Option available to Unrestricted and Restricted Assessors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Auto-Assess an individual employee’s competency role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i="1" kern="1200" dirty="0">
                <a:solidFill>
                  <a:prstClr val="black"/>
                </a:solidFill>
                <a:cs typeface="Arial" pitchFamily="34" charset="0"/>
              </a:rPr>
              <a:t>Note: organizational guidelines should always be followed when selecting Auto-Assess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NOTE: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t>Auto-assess will apply to the entire competency role, ignoring any CUs selected by the Assessor.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27DDB-9AFC-DB98-4872-AA90A535D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0512BB-9A9F-4B32-964F-EC6514263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C760E-53BE-35B4-DD6E-A33F1152983E}"/>
              </a:ext>
            </a:extLst>
          </p:cNvPr>
          <p:cNvSpPr txBox="1"/>
          <p:nvPr/>
        </p:nvSpPr>
        <p:spPr>
          <a:xfrm>
            <a:off x="409501" y="914400"/>
            <a:ext cx="7452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j-lt"/>
              </a:rPr>
              <a:t>Assessor can choose to Auto-Assess an assessment after reviewing an employee’s interim assessment results. </a:t>
            </a:r>
          </a:p>
        </p:txBody>
      </p:sp>
    </p:spTree>
    <p:extLst>
      <p:ext uri="{BB962C8B-B14F-4D97-AF65-F5344CB8AC3E}">
        <p14:creationId xmlns:p14="http://schemas.microsoft.com/office/powerpoint/2010/main" val="5244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EF9A-9C25-456B-BD3E-6E0CD673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29" y="3762375"/>
            <a:ext cx="8161020" cy="2006607"/>
          </a:xfrm>
        </p:spPr>
        <p:txBody>
          <a:bodyPr/>
          <a:lstStyle/>
          <a:p>
            <a:r>
              <a:rPr lang="en-US" dirty="0"/>
              <a:t>administrator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5A69B-D3BF-4F8B-8D37-DCF61E875F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931F6-218B-4F2F-996F-B554419DD6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36629"/>
            <a:ext cx="9255863" cy="571557"/>
          </a:xfrm>
        </p:spPr>
        <p:txBody>
          <a:bodyPr/>
          <a:lstStyle/>
          <a:p>
            <a:r>
              <a:rPr lang="en-US" sz="2800" dirty="0"/>
              <a:t>Assessment Campaign Email On-Demand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276963" y="952443"/>
            <a:ext cx="9016512" cy="571557"/>
          </a:xfrm>
        </p:spPr>
        <p:txBody>
          <a:bodyPr/>
          <a:lstStyle/>
          <a:p>
            <a:pPr marL="0" indent="0" algn="l" rtl="0" fontAlgn="ctr"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Launch an email on-demand from within an assessment campaign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1840" y="1797784"/>
            <a:ext cx="21110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Key Features include:</a:t>
            </a:r>
            <a:endParaRPr lang="en-US" sz="1400" b="0" dirty="0">
              <a:latin typeface="+mj-lt"/>
            </a:endParaRP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400" b="0" u="none" strike="noStrike" dirty="0">
                <a:effectLst/>
                <a:latin typeface="+mj-lt"/>
              </a:rPr>
              <a:t>Admin can edit email content within Email Alerts</a:t>
            </a: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400" b="0" dirty="0">
                <a:latin typeface="+mj-lt"/>
              </a:rPr>
              <a:t>Email can be launched on-demand</a:t>
            </a:r>
            <a:endParaRPr lang="en-US" sz="1400" b="0" u="none" strike="noStrike" dirty="0">
              <a:effectLst/>
              <a:latin typeface="+mj-lt"/>
            </a:endParaRPr>
          </a:p>
          <a:p>
            <a:pPr marL="285750" indent="-285750" algn="l" rtl="0" fontAlgn="b">
              <a:buFont typeface="Wingdings" panose="05000000000000000000" pitchFamily="2" charset="2"/>
              <a:buChar char="Ø"/>
            </a:pPr>
            <a:r>
              <a:rPr lang="en-US" sz="1400" b="0" u="none" strike="noStrike" dirty="0">
                <a:effectLst/>
                <a:latin typeface="+mj-lt"/>
              </a:rPr>
              <a:t>Send to </a:t>
            </a:r>
            <a:r>
              <a:rPr lang="en-US" sz="1400" b="0" dirty="0">
                <a:latin typeface="+mj-lt"/>
              </a:rPr>
              <a:t>a</a:t>
            </a:r>
            <a:r>
              <a:rPr lang="en-US" sz="1400" b="0" u="none" strike="noStrike" dirty="0">
                <a:effectLst/>
                <a:latin typeface="+mj-lt"/>
              </a:rPr>
              <a:t>ll campaign participants or those with incomplete assessments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81371-87DD-7D1E-D23D-CD2ED99A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380" y="1797784"/>
            <a:ext cx="6079065" cy="4396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D0E7C-DE4F-B202-439C-8447EFF5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1336542"/>
            <a:ext cx="4104627" cy="27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>
          <a:defRPr sz="2800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News Gothic"/>
        <a:ea typeface=""/>
        <a:cs typeface=""/>
      </a:majorFont>
      <a:minorFont>
        <a:latin typeface="News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News Gothic"/>
        <a:ea typeface=""/>
        <a:cs typeface=""/>
      </a:majorFont>
      <a:minorFont>
        <a:latin typeface="News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6A64EBED5434CB3C509243581A084" ma:contentTypeVersion="4" ma:contentTypeDescription="Create a new document." ma:contentTypeScope="" ma:versionID="8ba8931fba08cb2bf2b6a7716db037fa">
  <xsd:schema xmlns:xsd="http://www.w3.org/2001/XMLSchema" xmlns:xs="http://www.w3.org/2001/XMLSchema" xmlns:p="http://schemas.microsoft.com/office/2006/metadata/properties" xmlns:ns2="5a2953f4-4c92-4b67-8f10-a042056e390d" targetNamespace="http://schemas.microsoft.com/office/2006/metadata/properties" ma:root="true" ma:fieldsID="494681e438f2fc16ec8aac253bb63ad3" ns2:_="">
    <xsd:import namespace="5a2953f4-4c92-4b67-8f10-a042056e3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953f4-4c92-4b67-8f10-a042056e3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85715-D901-42E2-B9A4-91BBD8DFB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4C37B9-0FF8-4023-AE2A-72268689D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2953f4-4c92-4b67-8f10-a042056e3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5F72D2-D279-4445-8A2D-C286B4705170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69e9e4ba-89f0-4ba6-b1f1-51d15e102923"/>
    <ds:schemaRef ds:uri="http://schemas.openxmlformats.org/package/2006/metadata/core-properties"/>
    <ds:schemaRef ds:uri="http://www.w3.org/XML/1998/namespace"/>
    <ds:schemaRef ds:uri="ef011c21-7510-45de-9d4e-9c6c2e34973d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476406</TotalTime>
  <Words>1433</Words>
  <Application>Microsoft Office PowerPoint</Application>
  <PresentationFormat>Custom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Lucida Grande</vt:lpstr>
      <vt:lpstr>News Gothic</vt:lpstr>
      <vt:lpstr>Times New Roman</vt:lpstr>
      <vt:lpstr>Wingdings</vt:lpstr>
      <vt:lpstr>Default Design</vt:lpstr>
      <vt:lpstr>Custom Design</vt:lpstr>
      <vt:lpstr>1_Default Design</vt:lpstr>
      <vt:lpstr>2_Default Design</vt:lpstr>
      <vt:lpstr>3_Default Design</vt:lpstr>
      <vt:lpstr>4_Default Design</vt:lpstr>
      <vt:lpstr>5_Default Design</vt:lpstr>
      <vt:lpstr>Version 4.28</vt:lpstr>
      <vt:lpstr>4.28 Feature Updates – Quarterly Updates</vt:lpstr>
      <vt:lpstr>Reassessment: carry through information</vt:lpstr>
      <vt:lpstr>Carry Through Supervisor Ticks from Assessment</vt:lpstr>
      <vt:lpstr>Carry Through Evidence from Assessment</vt:lpstr>
      <vt:lpstr>Auto-assess from assessor assessment</vt:lpstr>
      <vt:lpstr>Auto-Assess from Assessor Assessment</vt:lpstr>
      <vt:lpstr>administrator updates</vt:lpstr>
      <vt:lpstr>Assessment Campaign Email On-Demand</vt:lpstr>
      <vt:lpstr>Supervisor Bulk Update</vt:lpstr>
      <vt:lpstr>Use Company Field to Assign Restricted Users</vt:lpstr>
      <vt:lpstr> View of all training matchups </vt:lpstr>
      <vt:lpstr>Manage Course Completions</vt:lpstr>
      <vt:lpstr>Training Matchup</vt:lpstr>
      <vt:lpstr>Training Matchup Enhancements</vt:lpstr>
      <vt:lpstr>Learning resources categories update</vt:lpstr>
      <vt:lpstr>Added Collapse/Expand to Learning Resources Categories page</vt:lpstr>
      <vt:lpstr>Refactor assessment progress report</vt:lpstr>
      <vt:lpstr>Refactor Assessment Progress Report</vt:lpstr>
      <vt:lpstr>Enhancements and bug fixes</vt:lpstr>
      <vt:lpstr>Enhancements and Bug Fixes</vt:lpstr>
      <vt:lpstr>Enhancements and Bug Fixes cont’d</vt:lpstr>
      <vt:lpstr>Coming soon</vt:lpstr>
      <vt:lpstr>Next Release – 4.29 Feature Updates</vt:lpstr>
      <vt:lpstr>Version 4.28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Belda Johanna</dc:creator>
  <cp:lastModifiedBy>Brenda Magennis</cp:lastModifiedBy>
  <cp:revision>2315</cp:revision>
  <cp:lastPrinted>2018-09-10T12:46:12Z</cp:lastPrinted>
  <dcterms:created xsi:type="dcterms:W3CDTF">2014-08-07T14:30:42Z</dcterms:created>
  <dcterms:modified xsi:type="dcterms:W3CDTF">2023-03-16T21:16:09Z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20041127</vt:lpwstr>
  </property>
  <property fmtid="{D5CDD505-2E9C-101B-9397-08002B2CF9AE}" pid="3" name="SPSDescription">
    <vt:lpwstr/>
  </property>
  <property fmtid="{D5CDD505-2E9C-101B-9397-08002B2CF9AE}" pid="4" name="Owner">
    <vt:lpwstr/>
  </property>
  <property fmtid="{D5CDD505-2E9C-101B-9397-08002B2CF9AE}" pid="5" name="Status">
    <vt:lpwstr/>
  </property>
  <property fmtid="{D5CDD505-2E9C-101B-9397-08002B2CF9AE}" pid="6" name="ContentTypeId">
    <vt:lpwstr>0x0101006756A64EBED5434CB3C509243581A084</vt:lpwstr>
  </property>
  <property fmtid="{D5CDD505-2E9C-101B-9397-08002B2CF9AE}" pid="7" name="MediaServiceImageTags">
    <vt:lpwstr/>
  </property>
</Properties>
</file>