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868" r:id="rId5"/>
    <p:sldMasterId id="2147484039" r:id="rId6"/>
    <p:sldMasterId id="2147484046" r:id="rId7"/>
    <p:sldMasterId id="2147484053" r:id="rId8"/>
    <p:sldMasterId id="2147484060" r:id="rId9"/>
    <p:sldMasterId id="2147484069" r:id="rId10"/>
  </p:sldMasterIdLst>
  <p:notesMasterIdLst>
    <p:notesMasterId r:id="rId36"/>
  </p:notesMasterIdLst>
  <p:handoutMasterIdLst>
    <p:handoutMasterId r:id="rId37"/>
  </p:handoutMasterIdLst>
  <p:sldIdLst>
    <p:sldId id="888" r:id="rId11"/>
    <p:sldId id="1001" r:id="rId12"/>
    <p:sldId id="1013" r:id="rId13"/>
    <p:sldId id="1015" r:id="rId14"/>
    <p:sldId id="998" r:id="rId15"/>
    <p:sldId id="1000" r:id="rId16"/>
    <p:sldId id="968" r:id="rId17"/>
    <p:sldId id="984" r:id="rId18"/>
    <p:sldId id="973" r:id="rId19"/>
    <p:sldId id="967" r:id="rId20"/>
    <p:sldId id="935" r:id="rId21"/>
    <p:sldId id="970" r:id="rId22"/>
    <p:sldId id="1011" r:id="rId23"/>
    <p:sldId id="1012" r:id="rId24"/>
    <p:sldId id="1016" r:id="rId25"/>
    <p:sldId id="1017" r:id="rId26"/>
    <p:sldId id="1018" r:id="rId27"/>
    <p:sldId id="1003" r:id="rId28"/>
    <p:sldId id="1007" r:id="rId29"/>
    <p:sldId id="1009" r:id="rId30"/>
    <p:sldId id="1008" r:id="rId31"/>
    <p:sldId id="1006" r:id="rId32"/>
    <p:sldId id="941" r:id="rId33"/>
    <p:sldId id="1019" r:id="rId34"/>
    <p:sldId id="1020" r:id="rId35"/>
  </p:sldIdLst>
  <p:sldSz cx="9601200" cy="6858000"/>
  <p:notesSz cx="7315200" cy="9601200"/>
  <p:defaultTex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553">
          <p15:clr>
            <a:srgbClr val="A4A3A4"/>
          </p15:clr>
        </p15:guide>
        <p15:guide id="2" pos="5853">
          <p15:clr>
            <a:srgbClr val="A4A3A4"/>
          </p15:clr>
        </p15:guide>
        <p15:guide id="3" pos="240">
          <p15:clr>
            <a:srgbClr val="A4A3A4"/>
          </p15:clr>
        </p15:guide>
        <p15:guide id="4" pos="3291">
          <p15:clr>
            <a:srgbClr val="A4A3A4"/>
          </p15:clr>
        </p15:guide>
        <p15:guide id="5" pos="3384">
          <p15:clr>
            <a:srgbClr val="A4A3A4"/>
          </p15:clr>
        </p15:guide>
        <p15:guide id="6" pos="730">
          <p15:clr>
            <a:srgbClr val="A4A3A4"/>
          </p15:clr>
        </p15:guide>
        <p15:guide id="7" pos="929">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Magennis" initials="BM" lastIdx="1" clrIdx="0">
    <p:extLst>
      <p:ext uri="{19B8F6BF-5375-455C-9EA6-DF929625EA0E}">
        <p15:presenceInfo xmlns:p15="http://schemas.microsoft.com/office/powerpoint/2012/main" userId="c3ee1a700e7037ae" providerId="Windows Live"/>
      </p:ext>
    </p:extLst>
  </p:cmAuthor>
  <p:cmAuthor id="2" name="Jack Notarangelo" initials="JN" lastIdx="33" clrIdx="1">
    <p:extLst>
      <p:ext uri="{19B8F6BF-5375-455C-9EA6-DF929625EA0E}">
        <p15:presenceInfo xmlns:p15="http://schemas.microsoft.com/office/powerpoint/2012/main" userId="S-1-5-21-2558699318-2415493258-2942320917-6690" providerId="AD"/>
      </p:ext>
    </p:extLst>
  </p:cmAuthor>
  <p:cmAuthor id="3" name="Thy Tran" initials="TT" lastIdx="1" clrIdx="2">
    <p:extLst>
      <p:ext uri="{19B8F6BF-5375-455C-9EA6-DF929625EA0E}">
        <p15:presenceInfo xmlns:p15="http://schemas.microsoft.com/office/powerpoint/2012/main" userId="S-1-5-21-2558699318-2415493258-2942320917-7129" providerId="AD"/>
      </p:ext>
    </p:extLst>
  </p:cmAuthor>
  <p:cmAuthor id="4" name="Brenda Magennis" initials="BM [2]" lastIdx="1" clrIdx="3">
    <p:extLst>
      <p:ext uri="{19B8F6BF-5375-455C-9EA6-DF929625EA0E}">
        <p15:presenceInfo xmlns:p15="http://schemas.microsoft.com/office/powerpoint/2012/main" userId="S::bmagennis@ihrdc1.onmicrosoft.com::02943bfe-588f-4acf-81d3-b24b47008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395"/>
    <a:srgbClr val="FFCC00"/>
    <a:srgbClr val="FFCC99"/>
    <a:srgbClr val="FF9933"/>
    <a:srgbClr val="CCCCFF"/>
    <a:srgbClr val="99CC00"/>
    <a:srgbClr val="99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F71CF-D391-4513-94E6-78BCA3C71898}" v="10" dt="2021-03-09T15:03:24.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257" autoAdjust="0"/>
  </p:normalViewPr>
  <p:slideViewPr>
    <p:cSldViewPr snapToGrid="0">
      <p:cViewPr varScale="1">
        <p:scale>
          <a:sx n="67" d="100"/>
          <a:sy n="67" d="100"/>
        </p:scale>
        <p:origin x="1188" y="44"/>
      </p:cViewPr>
      <p:guideLst>
        <p:guide orient="horz" pos="3553"/>
        <p:guide pos="5853"/>
        <p:guide pos="240"/>
        <p:guide pos="3291"/>
        <p:guide pos="3384"/>
        <p:guide pos="730"/>
        <p:guide pos="929"/>
      </p:guideLst>
    </p:cSldViewPr>
  </p:slideViewPr>
  <p:outlineViewPr>
    <p:cViewPr>
      <p:scale>
        <a:sx n="33" d="100"/>
        <a:sy n="33" d="100"/>
      </p:scale>
      <p:origin x="0" y="30852"/>
    </p:cViewPr>
  </p:outlineViewPr>
  <p:notesTextViewPr>
    <p:cViewPr>
      <p:scale>
        <a:sx n="100" d="100"/>
        <a:sy n="100" d="100"/>
      </p:scale>
      <p:origin x="0" y="0"/>
    </p:cViewPr>
  </p:notesTextViewPr>
  <p:sorterViewPr>
    <p:cViewPr>
      <p:scale>
        <a:sx n="60" d="100"/>
        <a:sy n="60" d="100"/>
      </p:scale>
      <p:origin x="0" y="0"/>
    </p:cViewPr>
  </p:sorterViewPr>
  <p:notesViewPr>
    <p:cSldViewPr snapToGrid="0">
      <p:cViewPr>
        <p:scale>
          <a:sx n="150" d="100"/>
          <a:sy n="150" d="100"/>
        </p:scale>
        <p:origin x="2256" y="-32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6" y="2"/>
            <a:ext cx="3170866" cy="478329"/>
          </a:xfrm>
          <a:prstGeom prst="rect">
            <a:avLst/>
          </a:prstGeom>
          <a:noFill/>
          <a:ln w="9525">
            <a:noFill/>
            <a:miter lim="800000"/>
            <a:headEnd/>
            <a:tailEnd/>
          </a:ln>
          <a:effectLst/>
        </p:spPr>
        <p:txBody>
          <a:bodyPr vert="horz" wrap="square" lIns="96234" tIns="48119" rIns="96234" bIns="48119" numCol="1" anchor="t" anchorCtr="0" compatLnSpc="1">
            <a:prstTxWarp prst="textNoShape">
              <a:avLst/>
            </a:prstTxWarp>
          </a:bodyPr>
          <a:lstStyle>
            <a:lvl1pPr defTabSz="963372">
              <a:defRPr sz="1300">
                <a:latin typeface="Arial" charset="0"/>
                <a:cs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4144338" y="2"/>
            <a:ext cx="3170866" cy="478329"/>
          </a:xfrm>
          <a:prstGeom prst="rect">
            <a:avLst/>
          </a:prstGeom>
          <a:noFill/>
          <a:ln w="9525">
            <a:noFill/>
            <a:miter lim="800000"/>
            <a:headEnd/>
            <a:tailEnd/>
          </a:ln>
          <a:effectLst/>
        </p:spPr>
        <p:txBody>
          <a:bodyPr vert="horz" wrap="square" lIns="96234" tIns="48119" rIns="96234" bIns="48119" numCol="1" anchor="t" anchorCtr="0" compatLnSpc="1">
            <a:prstTxWarp prst="textNoShape">
              <a:avLst/>
            </a:prstTxWarp>
          </a:bodyPr>
          <a:lstStyle>
            <a:lvl1pPr algn="r" defTabSz="963372">
              <a:defRPr sz="1300">
                <a:latin typeface="Arial" charset="0"/>
                <a:cs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6" y="9122872"/>
            <a:ext cx="3170866" cy="478329"/>
          </a:xfrm>
          <a:prstGeom prst="rect">
            <a:avLst/>
          </a:prstGeom>
          <a:noFill/>
          <a:ln w="9525">
            <a:noFill/>
            <a:miter lim="800000"/>
            <a:headEnd/>
            <a:tailEnd/>
          </a:ln>
          <a:effectLst/>
        </p:spPr>
        <p:txBody>
          <a:bodyPr vert="horz" wrap="square" lIns="96234" tIns="48119" rIns="96234" bIns="48119" numCol="1" anchor="b" anchorCtr="0" compatLnSpc="1">
            <a:prstTxWarp prst="textNoShape">
              <a:avLst/>
            </a:prstTxWarp>
          </a:bodyPr>
          <a:lstStyle>
            <a:lvl1pPr defTabSz="963372">
              <a:defRPr sz="1300">
                <a:latin typeface="Arial" charset="0"/>
                <a:cs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4144338" y="9122872"/>
            <a:ext cx="3170866" cy="478329"/>
          </a:xfrm>
          <a:prstGeom prst="rect">
            <a:avLst/>
          </a:prstGeom>
          <a:noFill/>
          <a:ln w="9525">
            <a:noFill/>
            <a:miter lim="800000"/>
            <a:headEnd/>
            <a:tailEnd/>
          </a:ln>
          <a:effectLst/>
        </p:spPr>
        <p:txBody>
          <a:bodyPr vert="horz" wrap="square" lIns="96234" tIns="48119" rIns="96234" bIns="48119" numCol="1" anchor="b" anchorCtr="0" compatLnSpc="1">
            <a:prstTxWarp prst="textNoShape">
              <a:avLst/>
            </a:prstTxWarp>
          </a:bodyPr>
          <a:lstStyle>
            <a:lvl1pPr algn="r" defTabSz="963372">
              <a:defRPr sz="1300">
                <a:latin typeface="Arial" charset="0"/>
                <a:cs typeface="Arial" charset="0"/>
              </a:defRPr>
            </a:lvl1pPr>
          </a:lstStyle>
          <a:p>
            <a:pPr>
              <a:defRPr/>
            </a:pPr>
            <a:fld id="{51824AA8-6BBF-4CA5-BC87-8DE263AD6628}" type="slidenum">
              <a:rPr lang="en-US"/>
              <a:pPr>
                <a:defRPr/>
              </a:pPr>
              <a:t>‹#›</a:t>
            </a:fld>
            <a:endParaRPr lang="en-US"/>
          </a:p>
        </p:txBody>
      </p:sp>
    </p:spTree>
    <p:extLst>
      <p:ext uri="{BB962C8B-B14F-4D97-AF65-F5344CB8AC3E}">
        <p14:creationId xmlns:p14="http://schemas.microsoft.com/office/powerpoint/2010/main" val="228134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6" y="3"/>
            <a:ext cx="3192573" cy="471731"/>
          </a:xfrm>
          <a:prstGeom prst="rect">
            <a:avLst/>
          </a:prstGeom>
          <a:noFill/>
          <a:ln w="9525">
            <a:noFill/>
            <a:miter lim="800000"/>
            <a:headEnd/>
            <a:tailEnd/>
          </a:ln>
          <a:effectLst/>
        </p:spPr>
        <p:txBody>
          <a:bodyPr vert="horz" wrap="square" lIns="94662" tIns="47332" rIns="94662" bIns="47332" numCol="1" anchor="t" anchorCtr="0" compatLnSpc="1">
            <a:prstTxWarp prst="textNoShape">
              <a:avLst/>
            </a:prstTxWarp>
          </a:bodyPr>
          <a:lstStyle>
            <a:lvl1pPr defTabSz="946962">
              <a:defRPr sz="130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4149348" y="3"/>
            <a:ext cx="3192573" cy="471731"/>
          </a:xfrm>
          <a:prstGeom prst="rect">
            <a:avLst/>
          </a:prstGeom>
          <a:noFill/>
          <a:ln w="9525">
            <a:noFill/>
            <a:miter lim="800000"/>
            <a:headEnd/>
            <a:tailEnd/>
          </a:ln>
          <a:effectLst/>
        </p:spPr>
        <p:txBody>
          <a:bodyPr vert="horz" wrap="square" lIns="94662" tIns="47332" rIns="94662" bIns="47332" numCol="1" anchor="t" anchorCtr="0" compatLnSpc="1">
            <a:prstTxWarp prst="textNoShape">
              <a:avLst/>
            </a:prstTxWarp>
          </a:bodyPr>
          <a:lstStyle>
            <a:lvl1pPr algn="r" defTabSz="946962">
              <a:defRPr sz="1300">
                <a:latin typeface="Arial" charset="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92200" y="708025"/>
            <a:ext cx="5078413" cy="362743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56770" y="4570513"/>
            <a:ext cx="5348227" cy="4336291"/>
          </a:xfrm>
          <a:prstGeom prst="rect">
            <a:avLst/>
          </a:prstGeom>
          <a:noFill/>
          <a:ln w="9525">
            <a:noFill/>
            <a:miter lim="800000"/>
            <a:headEnd/>
            <a:tailEnd/>
          </a:ln>
          <a:effectLst/>
        </p:spPr>
        <p:txBody>
          <a:bodyPr vert="horz" wrap="square" lIns="94662" tIns="47332" rIns="94662" bIns="473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6" y="9142669"/>
            <a:ext cx="3192573" cy="471731"/>
          </a:xfrm>
          <a:prstGeom prst="rect">
            <a:avLst/>
          </a:prstGeom>
          <a:noFill/>
          <a:ln w="9525">
            <a:noFill/>
            <a:miter lim="800000"/>
            <a:headEnd/>
            <a:tailEnd/>
          </a:ln>
          <a:effectLst/>
        </p:spPr>
        <p:txBody>
          <a:bodyPr vert="horz" wrap="square" lIns="94662" tIns="47332" rIns="94662" bIns="47332" numCol="1" anchor="b" anchorCtr="0" compatLnSpc="1">
            <a:prstTxWarp prst="textNoShape">
              <a:avLst/>
            </a:prstTxWarp>
          </a:bodyPr>
          <a:lstStyle>
            <a:lvl1pPr defTabSz="946962">
              <a:defRPr sz="1300">
                <a:latin typeface="Arial"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4149348" y="9142669"/>
            <a:ext cx="3192573" cy="471731"/>
          </a:xfrm>
          <a:prstGeom prst="rect">
            <a:avLst/>
          </a:prstGeom>
          <a:noFill/>
          <a:ln w="9525">
            <a:noFill/>
            <a:miter lim="800000"/>
            <a:headEnd/>
            <a:tailEnd/>
          </a:ln>
          <a:effectLst/>
        </p:spPr>
        <p:txBody>
          <a:bodyPr vert="horz" wrap="square" lIns="94662" tIns="47332" rIns="94662" bIns="47332" numCol="1" anchor="b" anchorCtr="0" compatLnSpc="1">
            <a:prstTxWarp prst="textNoShape">
              <a:avLst/>
            </a:prstTxWarp>
          </a:bodyPr>
          <a:lstStyle>
            <a:lvl1pPr algn="r" defTabSz="946962">
              <a:defRPr sz="1300">
                <a:latin typeface="Arial" charset="0"/>
                <a:cs typeface="Arial" charset="0"/>
              </a:defRPr>
            </a:lvl1pPr>
          </a:lstStyle>
          <a:p>
            <a:pPr>
              <a:defRPr/>
            </a:pPr>
            <a:fld id="{5E5BE99D-4BED-4334-B381-55966E3A1B2F}" type="slidenum">
              <a:rPr lang="en-US"/>
              <a:pPr>
                <a:defRPr/>
              </a:pPr>
              <a:t>‹#›</a:t>
            </a:fld>
            <a:endParaRPr lang="en-US"/>
          </a:p>
        </p:txBody>
      </p:sp>
    </p:spTree>
    <p:extLst>
      <p:ext uri="{BB962C8B-B14F-4D97-AF65-F5344CB8AC3E}">
        <p14:creationId xmlns:p14="http://schemas.microsoft.com/office/powerpoint/2010/main" val="2023087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05036-AD46-47B9-ACBF-2886374D03F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4"/>
            <a:ext cx="816133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753CFE-6A61-4814-B1E2-3D32BE5D818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9427" y="1600204"/>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2" y="1600204"/>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512DEE-B731-4D9A-BA39-EEF26F650F7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2"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2"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70FEA8-0BF5-4E39-93BD-A347BFE2683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AAF877-F564-40E3-B553-CAEFB503187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4495BD-1CC6-400A-B296-E324B887BDA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7" y="273050"/>
            <a:ext cx="315912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54438" y="273054"/>
            <a:ext cx="5367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7" y="1435103"/>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A661E8-DCF2-4F59-ADD7-5CE64DDC111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81188" y="612775"/>
            <a:ext cx="5761037"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7A6E2B-DDA1-4ACB-8A3C-77239380CAB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FF0A2D-9AA0-49DB-8F53-22AEAB80AFD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74642"/>
            <a:ext cx="21605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9428" y="274642"/>
            <a:ext cx="6329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6A9C32-6590-476C-A823-4B2550E00B0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79266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04145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14242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69088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81467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63272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6612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74575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09125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2817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65255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85278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01391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9615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37511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103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10136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36533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63804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03498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46225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0500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extLst>
      <p:ext uri="{BB962C8B-B14F-4D97-AF65-F5344CB8AC3E}">
        <p14:creationId xmlns:p14="http://schemas.microsoft.com/office/powerpoint/2010/main" val="3992148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181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a:spLocks noGrp="1" noChangeArrowheads="1"/>
          </p:cNvSpPr>
          <p:nvPr>
            <p:ph type="sldNum" sz="quarter" idx="10"/>
          </p:nvPr>
        </p:nvSpPr>
        <p:spPr>
          <a:xfrm>
            <a:off x="7357589" y="6469068"/>
            <a:ext cx="1963579" cy="217487"/>
          </a:xfrm>
        </p:spPr>
        <p:txBody>
          <a:bodyPr/>
          <a:lstStyle>
            <a:lvl1pPr algn="r">
              <a:defRPr>
                <a:solidFill>
                  <a:schemeClr val="tx1"/>
                </a:solidFill>
                <a:latin typeface="Calibri" pitchFamily="34" charset="0"/>
                <a:cs typeface="Calibri" pitchFamily="34" charset="0"/>
              </a:defRPr>
            </a:lvl1pPr>
          </a:lstStyle>
          <a:p>
            <a:fld id="{EE31F959-14C5-456F-A385-F74BA9A4B4E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7513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98547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95338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51868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62604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extLst>
      <p:ext uri="{BB962C8B-B14F-4D97-AF65-F5344CB8AC3E}">
        <p14:creationId xmlns:p14="http://schemas.microsoft.com/office/powerpoint/2010/main" val="3792423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70482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a:spLocks noGrp="1" noChangeArrowheads="1"/>
          </p:cNvSpPr>
          <p:nvPr>
            <p:ph type="sldNum" sz="quarter" idx="10"/>
          </p:nvPr>
        </p:nvSpPr>
        <p:spPr>
          <a:xfrm>
            <a:off x="7357589" y="6469068"/>
            <a:ext cx="1963579" cy="217487"/>
          </a:xfrm>
        </p:spPr>
        <p:txBody>
          <a:bodyPr/>
          <a:lstStyle>
            <a:lvl1pPr algn="r">
              <a:defRPr>
                <a:solidFill>
                  <a:schemeClr val="tx1"/>
                </a:solidFill>
                <a:latin typeface="Calibri" pitchFamily="34" charset="0"/>
                <a:cs typeface="Calibri" pitchFamily="34" charset="0"/>
              </a:defRPr>
            </a:lvl1pPr>
          </a:lstStyle>
          <a:p>
            <a:fld id="{EE31F959-14C5-456F-A385-F74BA9A4B4E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217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6740" y="300038"/>
            <a:ext cx="8592741" cy="608012"/>
          </a:xfrm>
        </p:spPr>
        <p:txBody>
          <a:bodyPr/>
          <a:lstStyle/>
          <a:p>
            <a:r>
              <a:rPr lang="en-US"/>
              <a:t>Click to edit Master title style</a:t>
            </a:r>
          </a:p>
        </p:txBody>
      </p:sp>
      <p:sp>
        <p:nvSpPr>
          <p:cNvPr id="3" name="Table Placeholder 2"/>
          <p:cNvSpPr>
            <a:spLocks noGrp="1"/>
          </p:cNvSpPr>
          <p:nvPr>
            <p:ph type="tbl" idx="1"/>
          </p:nvPr>
        </p:nvSpPr>
        <p:spPr>
          <a:xfrm>
            <a:off x="565074" y="1524000"/>
            <a:ext cx="8471059" cy="3576638"/>
          </a:xfr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fld id="{EE31F959-14C5-456F-A385-F74BA9A4B4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6473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6"/>
            </a:lvl1pPr>
          </a:lstStyle>
          <a:p>
            <a:r>
              <a:rPr lang="en-US"/>
              <a:t>Click to edit Master title style</a:t>
            </a:r>
            <a:endParaRPr lang="en-US" dirty="0"/>
          </a:p>
        </p:txBody>
      </p:sp>
      <p:sp>
        <p:nvSpPr>
          <p:cNvPr id="3" name="Content Placeholder 2"/>
          <p:cNvSpPr>
            <a:spLocks noGrp="1"/>
          </p:cNvSpPr>
          <p:nvPr>
            <p:ph idx="1"/>
          </p:nvPr>
        </p:nvSpPr>
        <p:spPr>
          <a:xfrm>
            <a:off x="276957" y="1168401"/>
            <a:ext cx="4422090"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845734" y="1168401"/>
            <a:ext cx="4447738"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904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8_Title w content and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6"/>
            </a:lvl1pPr>
          </a:lstStyle>
          <a:p>
            <a:r>
              <a:rPr lang="en-US"/>
              <a:t>Click to edit Master title style</a:t>
            </a:r>
            <a:endParaRPr lang="en-US" dirty="0"/>
          </a:p>
        </p:txBody>
      </p:sp>
      <p:sp>
        <p:nvSpPr>
          <p:cNvPr id="8" name="Rectangle 19"/>
          <p:cNvSpPr>
            <a:spLocks noGrp="1" noChangeArrowheads="1"/>
          </p:cNvSpPr>
          <p:nvPr>
            <p:ph idx="11"/>
          </p:nvPr>
        </p:nvSpPr>
        <p:spPr bwMode="auto">
          <a:xfrm>
            <a:off x="276963" y="952443"/>
            <a:ext cx="9016512" cy="103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p:txBody>
      </p:sp>
      <p:sp>
        <p:nvSpPr>
          <p:cNvPr id="9" name="Content Placeholder 2"/>
          <p:cNvSpPr>
            <a:spLocks noGrp="1"/>
          </p:cNvSpPr>
          <p:nvPr>
            <p:ph idx="12"/>
          </p:nvPr>
        </p:nvSpPr>
        <p:spPr>
          <a:xfrm>
            <a:off x="276957" y="2084500"/>
            <a:ext cx="4431324" cy="3759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4882665" y="2084500"/>
            <a:ext cx="4410808" cy="3759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4044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130429"/>
            <a:ext cx="8159750" cy="1470025"/>
          </a:xfrm>
        </p:spPr>
        <p:txBody>
          <a:bodyPr/>
          <a:lstStyle/>
          <a:p>
            <a:r>
              <a:rPr lang="en-US"/>
              <a:t>Click to edit Master title style</a:t>
            </a:r>
          </a:p>
        </p:txBody>
      </p:sp>
      <p:sp>
        <p:nvSpPr>
          <p:cNvPr id="3" name="Subtitle 2"/>
          <p:cNvSpPr>
            <a:spLocks noGrp="1"/>
          </p:cNvSpPr>
          <p:nvPr>
            <p:ph type="subTitle" idx="1"/>
          </p:nvPr>
        </p:nvSpPr>
        <p:spPr>
          <a:xfrm>
            <a:off x="1439865" y="3886200"/>
            <a:ext cx="67214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F5CB8C-5A4F-4924-8864-D8C7232D1C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36" r:id="rId5"/>
    <p:sldLayoutId id="2147484037" r:id="rId6"/>
    <p:sldLayoutId id="2147484080" r:id="rId7"/>
    <p:sldLayoutId id="2147484084"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79426" y="274638"/>
            <a:ext cx="86423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79426" y="1600204"/>
            <a:ext cx="864235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9426" y="6356354"/>
            <a:ext cx="22415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279776" y="6356354"/>
            <a:ext cx="30416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880226" y="6356354"/>
            <a:ext cx="224155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E5031EA-5544-46E5-9115-F709F19C59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437360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4401694"/>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9934667"/>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1306240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29923668"/>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9443" y="1954433"/>
            <a:ext cx="3180858" cy="540167"/>
          </a:xfrm>
        </p:spPr>
        <p:txBody>
          <a:bodyPr/>
          <a:lstStyle/>
          <a:p>
            <a:pPr algn="l"/>
            <a:r>
              <a:rPr lang="en-US" dirty="0"/>
              <a:t>Version 4.20</a:t>
            </a:r>
          </a:p>
        </p:txBody>
      </p:sp>
      <p:sp>
        <p:nvSpPr>
          <p:cNvPr id="4" name="Subtitle 3"/>
          <p:cNvSpPr>
            <a:spLocks noGrp="1"/>
          </p:cNvSpPr>
          <p:nvPr>
            <p:ph type="subTitle" idx="1"/>
          </p:nvPr>
        </p:nvSpPr>
        <p:spPr>
          <a:xfrm>
            <a:off x="6109443" y="2494600"/>
            <a:ext cx="3022686" cy="1752600"/>
          </a:xfrm>
        </p:spPr>
        <p:txBody>
          <a:bodyPr/>
          <a:lstStyle/>
          <a:p>
            <a:pPr algn="l"/>
            <a:r>
              <a:rPr lang="en-US" dirty="0"/>
              <a:t>CMS Online</a:t>
            </a:r>
          </a:p>
          <a:p>
            <a:pPr algn="l"/>
            <a:r>
              <a:rPr lang="en-US" dirty="0"/>
              <a:t>Quarterly Release Notes</a:t>
            </a:r>
          </a:p>
          <a:p>
            <a:pPr algn="l"/>
            <a:endParaRPr lang="en-US" dirty="0"/>
          </a:p>
          <a:p>
            <a:pPr algn="l"/>
            <a:r>
              <a:rPr lang="en-US" dirty="0"/>
              <a:t>March 2021</a:t>
            </a:r>
          </a:p>
        </p:txBody>
      </p:sp>
      <p:sp>
        <p:nvSpPr>
          <p:cNvPr id="5" name="TextBox 4"/>
          <p:cNvSpPr txBox="1"/>
          <p:nvPr/>
        </p:nvSpPr>
        <p:spPr bwMode="auto">
          <a:xfrm>
            <a:off x="2261970" y="6057755"/>
            <a:ext cx="5358816" cy="267525"/>
          </a:xfrm>
          <a:prstGeom prst="rect">
            <a:avLst/>
          </a:prstGeom>
          <a:noFill/>
          <a:ln w="9525">
            <a:noFill/>
            <a:miter lim="800000"/>
            <a:headEnd/>
            <a:tailEnd/>
          </a:ln>
        </p:spPr>
        <p:txBody>
          <a:bodyPr vert="horz" wrap="square" lIns="82058" tIns="41029" rIns="82058" bIns="41029" numCol="1" rtlCol="0" anchor="ctr" anchorCtr="0" compatLnSpc="1">
            <a:prstTxWarp prst="textNoShape">
              <a:avLst/>
            </a:prstTxWarp>
            <a:spAutoFit/>
          </a:bodyPr>
          <a:lstStyle/>
          <a:p>
            <a:r>
              <a:rPr lang="en-US" sz="1200" b="0" i="1" kern="0" dirty="0">
                <a:solidFill>
                  <a:schemeClr val="tx1">
                    <a:lumMod val="50000"/>
                    <a:lumOff val="50000"/>
                  </a:schemeClr>
                </a:solidFill>
              </a:rPr>
              <a:t>© Copyright 2021 International Human Resources Development Corporation</a:t>
            </a:r>
          </a:p>
        </p:txBody>
      </p:sp>
      <p:pic>
        <p:nvPicPr>
          <p:cNvPr id="6" name="Picture 5">
            <a:extLst>
              <a:ext uri="{FF2B5EF4-FFF2-40B4-BE49-F238E27FC236}">
                <a16:creationId xmlns:a16="http://schemas.microsoft.com/office/drawing/2014/main" id="{1BC3F656-3E6A-494B-9E31-7EC6FBDD573C}"/>
              </a:ext>
            </a:extLst>
          </p:cNvPr>
          <p:cNvPicPr>
            <a:picLocks noChangeAspect="1"/>
          </p:cNvPicPr>
          <p:nvPr/>
        </p:nvPicPr>
        <p:blipFill>
          <a:blip r:embed="rId2"/>
          <a:stretch>
            <a:fillRect/>
          </a:stretch>
        </p:blipFill>
        <p:spPr>
          <a:xfrm>
            <a:off x="195598" y="532720"/>
            <a:ext cx="5851090" cy="5229412"/>
          </a:xfrm>
          <a:prstGeom prst="rect">
            <a:avLst/>
          </a:prstGeom>
          <a:ln>
            <a:solidFill>
              <a:schemeClr val="accent1"/>
            </a:solidFill>
          </a:ln>
        </p:spPr>
      </p:pic>
    </p:spTree>
    <p:extLst>
      <p:ext uri="{BB962C8B-B14F-4D97-AF65-F5344CB8AC3E}">
        <p14:creationId xmlns:p14="http://schemas.microsoft.com/office/powerpoint/2010/main" val="2357451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Alert Learner when Learning Resource has Attachment</a:t>
            </a:r>
            <a:endParaRPr lang="en-US" dirty="0"/>
          </a:p>
        </p:txBody>
      </p:sp>
      <p:sp>
        <p:nvSpPr>
          <p:cNvPr id="3" name="Content Placeholder 2"/>
          <p:cNvSpPr>
            <a:spLocks noGrp="1"/>
          </p:cNvSpPr>
          <p:nvPr>
            <p:ph idx="11"/>
          </p:nvPr>
        </p:nvSpPr>
        <p:spPr>
          <a:xfrm>
            <a:off x="276963" y="892146"/>
            <a:ext cx="9016512" cy="727865"/>
          </a:xfrm>
        </p:spPr>
        <p:txBody>
          <a:bodyPr/>
          <a:lstStyle/>
          <a:p>
            <a:pPr marL="0" indent="0">
              <a:spcBef>
                <a:spcPts val="600"/>
              </a:spcBef>
              <a:buNone/>
            </a:pPr>
            <a:r>
              <a:rPr lang="en-US" sz="2000" dirty="0"/>
              <a:t>In version 4.19, we added the ability to attach one or more files to a learning resource, to supplement the content.  We enhanced the learning resource views to add more visibility to the user when a learning event has attachments.</a:t>
            </a:r>
          </a:p>
          <a:p>
            <a:pPr marL="0" indent="0">
              <a:spcBef>
                <a:spcPts val="600"/>
              </a:spcBef>
              <a:buNone/>
            </a:pPr>
            <a:endParaRPr lang="en-US" sz="2000" dirty="0"/>
          </a:p>
        </p:txBody>
      </p:sp>
      <p:sp>
        <p:nvSpPr>
          <p:cNvPr id="8" name="Rectangle 7"/>
          <p:cNvSpPr/>
          <p:nvPr/>
        </p:nvSpPr>
        <p:spPr>
          <a:xfrm>
            <a:off x="6651555" y="2125680"/>
            <a:ext cx="2672682" cy="2616101"/>
          </a:xfrm>
          <a:prstGeom prst="rect">
            <a:avLst/>
          </a:prstGeom>
        </p:spPr>
        <p:txBody>
          <a:bodyPr wrap="square">
            <a:spAutoFit/>
          </a:bodyPr>
          <a:lstStyle/>
          <a:p>
            <a:pPr lvl="0" defTabSz="820738" eaLnBrk="0" hangingPunct="0">
              <a:spcBef>
                <a:spcPct val="20000"/>
              </a:spcBef>
              <a:buSzPct val="100000"/>
            </a:pPr>
            <a:r>
              <a:rPr lang="en-US" sz="2000" kern="0" dirty="0">
                <a:solidFill>
                  <a:srgbClr val="000000"/>
                </a:solidFill>
                <a:latin typeface="Calibri"/>
                <a:ea typeface="ＭＳ Ｐゴシック" pitchFamily="34" charset="-128"/>
                <a:cs typeface="Calibri"/>
              </a:rPr>
              <a:t>Key Features include:</a:t>
            </a:r>
          </a:p>
          <a:p>
            <a:pPr marL="285750" indent="-285750">
              <a:buFont typeface="Wingdings" panose="05000000000000000000" pitchFamily="2" charset="2"/>
              <a:buChar char="Ø"/>
            </a:pPr>
            <a:r>
              <a:rPr lang="en-US" sz="1800" b="0" dirty="0">
                <a:latin typeface="+mj-lt"/>
              </a:rPr>
              <a:t>Icon displays everywhere the course displays</a:t>
            </a:r>
          </a:p>
          <a:p>
            <a:pPr marL="285750" indent="-285750">
              <a:buFont typeface="Wingdings" panose="05000000000000000000" pitchFamily="2" charset="2"/>
              <a:buChar char="Ø"/>
            </a:pPr>
            <a:r>
              <a:rPr lang="en-US" sz="1800" b="0" dirty="0">
                <a:latin typeface="+mj-lt"/>
              </a:rPr>
              <a:t>Badge specifies # of attachments</a:t>
            </a:r>
          </a:p>
          <a:p>
            <a:pPr marL="285750" indent="-285750">
              <a:buFont typeface="Wingdings" panose="05000000000000000000" pitchFamily="2" charset="2"/>
              <a:buChar char="Ø"/>
            </a:pPr>
            <a:r>
              <a:rPr lang="en-US" sz="1800" b="0" dirty="0">
                <a:latin typeface="+mj-lt"/>
              </a:rPr>
              <a:t>Learners can access attachments via the learning event detail</a:t>
            </a:r>
          </a:p>
        </p:txBody>
      </p:sp>
      <p:pic>
        <p:nvPicPr>
          <p:cNvPr id="5" name="Picture 4">
            <a:extLst>
              <a:ext uri="{FF2B5EF4-FFF2-40B4-BE49-F238E27FC236}">
                <a16:creationId xmlns:a16="http://schemas.microsoft.com/office/drawing/2014/main" id="{74B12855-66E8-488F-96C2-58690BF345FE}"/>
              </a:ext>
            </a:extLst>
          </p:cNvPr>
          <p:cNvPicPr>
            <a:picLocks noChangeAspect="1"/>
          </p:cNvPicPr>
          <p:nvPr/>
        </p:nvPicPr>
        <p:blipFill>
          <a:blip r:embed="rId2"/>
          <a:stretch>
            <a:fillRect/>
          </a:stretch>
        </p:blipFill>
        <p:spPr>
          <a:xfrm>
            <a:off x="252087" y="2279742"/>
            <a:ext cx="5948086" cy="2913046"/>
          </a:xfrm>
          <a:prstGeom prst="rect">
            <a:avLst/>
          </a:prstGeom>
          <a:ln>
            <a:solidFill>
              <a:schemeClr val="accent1"/>
            </a:solidFill>
          </a:ln>
        </p:spPr>
      </p:pic>
      <p:pic>
        <p:nvPicPr>
          <p:cNvPr id="6" name="Picture 5">
            <a:extLst>
              <a:ext uri="{FF2B5EF4-FFF2-40B4-BE49-F238E27FC236}">
                <a16:creationId xmlns:a16="http://schemas.microsoft.com/office/drawing/2014/main" id="{C567A08A-37F3-43D9-8D4B-19A2556A04F8}"/>
              </a:ext>
            </a:extLst>
          </p:cNvPr>
          <p:cNvPicPr>
            <a:picLocks noChangeAspect="1"/>
          </p:cNvPicPr>
          <p:nvPr/>
        </p:nvPicPr>
        <p:blipFill>
          <a:blip r:embed="rId3"/>
          <a:stretch>
            <a:fillRect/>
          </a:stretch>
        </p:blipFill>
        <p:spPr>
          <a:xfrm>
            <a:off x="3387487" y="1972476"/>
            <a:ext cx="3264068" cy="3054507"/>
          </a:xfrm>
          <a:prstGeom prst="rect">
            <a:avLst/>
          </a:prstGeom>
          <a:ln>
            <a:solidFill>
              <a:schemeClr val="accent1"/>
            </a:solidFill>
          </a:ln>
        </p:spPr>
      </p:pic>
      <p:pic>
        <p:nvPicPr>
          <p:cNvPr id="10" name="Picture 9">
            <a:extLst>
              <a:ext uri="{FF2B5EF4-FFF2-40B4-BE49-F238E27FC236}">
                <a16:creationId xmlns:a16="http://schemas.microsoft.com/office/drawing/2014/main" id="{988FFDE2-97A1-4B9B-A13C-A16BCA50C5BE}"/>
              </a:ext>
            </a:extLst>
          </p:cNvPr>
          <p:cNvPicPr>
            <a:picLocks noChangeAspect="1"/>
          </p:cNvPicPr>
          <p:nvPr/>
        </p:nvPicPr>
        <p:blipFill>
          <a:blip r:embed="rId4"/>
          <a:stretch>
            <a:fillRect/>
          </a:stretch>
        </p:blipFill>
        <p:spPr>
          <a:xfrm>
            <a:off x="2255678" y="3814353"/>
            <a:ext cx="3711213" cy="2616101"/>
          </a:xfrm>
          <a:prstGeom prst="rect">
            <a:avLst/>
          </a:prstGeom>
          <a:ln>
            <a:solidFill>
              <a:schemeClr val="accent1"/>
            </a:solidFill>
          </a:ln>
        </p:spPr>
      </p:pic>
    </p:spTree>
    <p:extLst>
      <p:ext uri="{BB962C8B-B14F-4D97-AF65-F5344CB8AC3E}">
        <p14:creationId xmlns:p14="http://schemas.microsoft.com/office/powerpoint/2010/main" val="3503365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Competency unit criticality rating</a:t>
            </a:r>
          </a:p>
        </p:txBody>
      </p:sp>
    </p:spTree>
    <p:extLst>
      <p:ext uri="{BB962C8B-B14F-4D97-AF65-F5344CB8AC3E}">
        <p14:creationId xmlns:p14="http://schemas.microsoft.com/office/powerpoint/2010/main" val="124430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84847D-06FC-4059-855B-84C2ADFE384C}"/>
              </a:ext>
            </a:extLst>
          </p:cNvPr>
          <p:cNvPicPr>
            <a:picLocks noChangeAspect="1"/>
          </p:cNvPicPr>
          <p:nvPr/>
        </p:nvPicPr>
        <p:blipFill>
          <a:blip r:embed="rId2"/>
          <a:stretch>
            <a:fillRect/>
          </a:stretch>
        </p:blipFill>
        <p:spPr>
          <a:xfrm>
            <a:off x="279400" y="1809750"/>
            <a:ext cx="6358642" cy="2837741"/>
          </a:xfrm>
          <a:prstGeom prst="rect">
            <a:avLst/>
          </a:prstGeom>
          <a:ln>
            <a:solidFill>
              <a:schemeClr val="accent1"/>
            </a:solidFill>
          </a:ln>
        </p:spPr>
      </p:pic>
      <p:sp>
        <p:nvSpPr>
          <p:cNvPr id="5" name="Title 4"/>
          <p:cNvSpPr>
            <a:spLocks noGrp="1"/>
          </p:cNvSpPr>
          <p:nvPr>
            <p:ph type="title"/>
          </p:nvPr>
        </p:nvSpPr>
        <p:spPr/>
        <p:txBody>
          <a:bodyPr/>
          <a:lstStyle/>
          <a:p>
            <a:r>
              <a:rPr lang="en-US" sz="2800" dirty="0"/>
              <a:t>Competency Unit Criticality Rating</a:t>
            </a:r>
            <a:endParaRPr lang="en-US" dirty="0"/>
          </a:p>
        </p:txBody>
      </p:sp>
      <p:sp>
        <p:nvSpPr>
          <p:cNvPr id="4" name="Slide Number Placeholder 3"/>
          <p:cNvSpPr>
            <a:spLocks noGrp="1"/>
          </p:cNvSpPr>
          <p:nvPr>
            <p:ph type="sldNum" sz="quarter" idx="4294967295"/>
          </p:nvPr>
        </p:nvSpPr>
        <p:spPr>
          <a:xfrm>
            <a:off x="9244013" y="6510338"/>
            <a:ext cx="357187" cy="217487"/>
          </a:xfrm>
        </p:spPr>
        <p:txBody>
          <a:bodyPr/>
          <a:lstStyle/>
          <a:p>
            <a:pPr>
              <a:defRPr/>
            </a:pPr>
            <a:fld id="{748931F6-218B-4F2F-996F-B554419DD6A4}" type="slidenum">
              <a:rPr lang="en-US" smtClean="0"/>
              <a:pPr>
                <a:defRPr/>
              </a:pPr>
              <a:t>12</a:t>
            </a:fld>
            <a:endParaRPr lang="en-US"/>
          </a:p>
        </p:txBody>
      </p:sp>
      <p:sp>
        <p:nvSpPr>
          <p:cNvPr id="9" name="Content Placeholder 8"/>
          <p:cNvSpPr>
            <a:spLocks noGrp="1"/>
          </p:cNvSpPr>
          <p:nvPr>
            <p:ph idx="10"/>
          </p:nvPr>
        </p:nvSpPr>
        <p:spPr>
          <a:xfrm>
            <a:off x="6718875" y="1930257"/>
            <a:ext cx="2582370" cy="4268621"/>
          </a:xfrm>
          <a:prstGeom prst="rect">
            <a:avLst/>
          </a:prstGeom>
        </p:spPr>
        <p:txBody>
          <a:bodyPr wrap="square">
            <a:spAutoFit/>
          </a:bodyPr>
          <a:lstStyle/>
          <a:p>
            <a:pPr marL="0" indent="0">
              <a:buNone/>
            </a:pPr>
            <a:r>
              <a:rPr lang="en-US" sz="2000" b="1" dirty="0">
                <a:latin typeface="+mj-lt"/>
              </a:rPr>
              <a:t>Key Features include:</a:t>
            </a:r>
          </a:p>
          <a:p>
            <a:pPr marL="285750" indent="-285750">
              <a:buFont typeface="Wingdings" panose="05000000000000000000" pitchFamily="2" charset="2"/>
              <a:buChar char="Ø"/>
            </a:pPr>
            <a:r>
              <a:rPr lang="en-US" sz="1800" dirty="0">
                <a:latin typeface="+mj-lt"/>
              </a:rPr>
              <a:t>Feature enabled in Configurations</a:t>
            </a:r>
          </a:p>
          <a:p>
            <a:pPr marL="285750" indent="-285750">
              <a:buFont typeface="Wingdings" panose="05000000000000000000" pitchFamily="2" charset="2"/>
              <a:buChar char="Ø"/>
            </a:pPr>
            <a:r>
              <a:rPr lang="en-US" sz="1800" dirty="0">
                <a:latin typeface="+mj-lt"/>
              </a:rPr>
              <a:t>Administrator creates list of criticality ratings</a:t>
            </a:r>
          </a:p>
          <a:p>
            <a:pPr marL="285750" indent="-285750">
              <a:buFont typeface="Wingdings" panose="05000000000000000000" pitchFamily="2" charset="2"/>
              <a:buChar char="Ø"/>
            </a:pPr>
            <a:r>
              <a:rPr lang="en-US" sz="1800" dirty="0">
                <a:latin typeface="+mj-lt"/>
              </a:rPr>
              <a:t>Content Developer assigns criticality ratings to competency units</a:t>
            </a:r>
          </a:p>
          <a:p>
            <a:pPr marL="285750" indent="-285750">
              <a:buFont typeface="Wingdings" panose="05000000000000000000" pitchFamily="2" charset="2"/>
              <a:buChar char="Ø"/>
            </a:pPr>
            <a:r>
              <a:rPr lang="en-US" sz="1800" dirty="0">
                <a:latin typeface="+mj-lt"/>
              </a:rPr>
              <a:t>Criticality rating can be viewed in Composite view of assessment results</a:t>
            </a:r>
          </a:p>
          <a:p>
            <a:pPr marL="0" indent="0">
              <a:buNone/>
            </a:pPr>
            <a:endParaRPr lang="en-US" sz="1800" dirty="0">
              <a:latin typeface="+mj-lt"/>
            </a:endParaRPr>
          </a:p>
        </p:txBody>
      </p:sp>
      <p:sp>
        <p:nvSpPr>
          <p:cNvPr id="2" name="Content Placeholder 1"/>
          <p:cNvSpPr>
            <a:spLocks noGrp="1"/>
          </p:cNvSpPr>
          <p:nvPr>
            <p:ph idx="1"/>
          </p:nvPr>
        </p:nvSpPr>
        <p:spPr>
          <a:xfrm>
            <a:off x="353157" y="923338"/>
            <a:ext cx="8673860" cy="695459"/>
          </a:xfrm>
        </p:spPr>
        <p:txBody>
          <a:bodyPr/>
          <a:lstStyle/>
          <a:p>
            <a:pPr marL="0" indent="0">
              <a:buNone/>
            </a:pPr>
            <a:r>
              <a:rPr lang="en-US" dirty="0"/>
              <a:t>Clients can define criticality ratings for the organization.  Criticality ratings are assigned to competency units to distinguish critical content.  </a:t>
            </a:r>
          </a:p>
        </p:txBody>
      </p:sp>
      <p:pic>
        <p:nvPicPr>
          <p:cNvPr id="7" name="Picture 6">
            <a:extLst>
              <a:ext uri="{FF2B5EF4-FFF2-40B4-BE49-F238E27FC236}">
                <a16:creationId xmlns:a16="http://schemas.microsoft.com/office/drawing/2014/main" id="{55837851-7C3E-42AC-B30A-ACC810D5F794}"/>
              </a:ext>
            </a:extLst>
          </p:cNvPr>
          <p:cNvPicPr>
            <a:picLocks noChangeAspect="1"/>
          </p:cNvPicPr>
          <p:nvPr/>
        </p:nvPicPr>
        <p:blipFill>
          <a:blip r:embed="rId3"/>
          <a:stretch>
            <a:fillRect/>
          </a:stretch>
        </p:blipFill>
        <p:spPr>
          <a:xfrm>
            <a:off x="625406" y="3155647"/>
            <a:ext cx="6093469" cy="3198961"/>
          </a:xfrm>
          <a:prstGeom prst="rect">
            <a:avLst/>
          </a:prstGeom>
          <a:ln>
            <a:solidFill>
              <a:schemeClr val="accent1"/>
            </a:solidFill>
          </a:ln>
        </p:spPr>
      </p:pic>
    </p:spTree>
    <p:extLst>
      <p:ext uri="{BB962C8B-B14F-4D97-AF65-F5344CB8AC3E}">
        <p14:creationId xmlns:p14="http://schemas.microsoft.com/office/powerpoint/2010/main" val="1715499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Additional user account fields</a:t>
            </a:r>
          </a:p>
        </p:txBody>
      </p:sp>
    </p:spTree>
    <p:extLst>
      <p:ext uri="{BB962C8B-B14F-4D97-AF65-F5344CB8AC3E}">
        <p14:creationId xmlns:p14="http://schemas.microsoft.com/office/powerpoint/2010/main" val="236846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Additional User Account Fields</a:t>
            </a:r>
            <a:endParaRPr lang="en-US" dirty="0"/>
          </a:p>
        </p:txBody>
      </p:sp>
      <p:sp>
        <p:nvSpPr>
          <p:cNvPr id="4" name="Slide Number Placeholder 3"/>
          <p:cNvSpPr>
            <a:spLocks noGrp="1"/>
          </p:cNvSpPr>
          <p:nvPr>
            <p:ph type="sldNum" sz="quarter" idx="4294967295"/>
          </p:nvPr>
        </p:nvSpPr>
        <p:spPr>
          <a:xfrm>
            <a:off x="9244013" y="6510338"/>
            <a:ext cx="357187" cy="217487"/>
          </a:xfrm>
        </p:spPr>
        <p:txBody>
          <a:bodyPr/>
          <a:lstStyle/>
          <a:p>
            <a:pPr>
              <a:defRPr/>
            </a:pPr>
            <a:fld id="{748931F6-218B-4F2F-996F-B554419DD6A4}" type="slidenum">
              <a:rPr lang="en-US" smtClean="0"/>
              <a:pPr>
                <a:defRPr/>
              </a:pPr>
              <a:t>14</a:t>
            </a:fld>
            <a:endParaRPr lang="en-US"/>
          </a:p>
        </p:txBody>
      </p:sp>
      <p:sp>
        <p:nvSpPr>
          <p:cNvPr id="9" name="Content Placeholder 8"/>
          <p:cNvSpPr>
            <a:spLocks noGrp="1"/>
          </p:cNvSpPr>
          <p:nvPr>
            <p:ph idx="10"/>
          </p:nvPr>
        </p:nvSpPr>
        <p:spPr>
          <a:xfrm>
            <a:off x="6840236" y="1937419"/>
            <a:ext cx="2582370" cy="3714623"/>
          </a:xfrm>
          <a:prstGeom prst="rect">
            <a:avLst/>
          </a:prstGeom>
        </p:spPr>
        <p:txBody>
          <a:bodyPr wrap="square">
            <a:spAutoFit/>
          </a:bodyPr>
          <a:lstStyle/>
          <a:p>
            <a:pPr marL="0" indent="0">
              <a:buNone/>
            </a:pPr>
            <a:r>
              <a:rPr lang="en-US" sz="2000" b="1" dirty="0">
                <a:latin typeface="+mj-lt"/>
              </a:rPr>
              <a:t>Key Features include:</a:t>
            </a:r>
          </a:p>
          <a:p>
            <a:pPr marL="285750" indent="-285750">
              <a:buFont typeface="Wingdings" panose="05000000000000000000" pitchFamily="2" charset="2"/>
              <a:buChar char="Ø"/>
            </a:pPr>
            <a:r>
              <a:rPr lang="en-US" sz="1800" dirty="0">
                <a:latin typeface="+mj-lt"/>
              </a:rPr>
              <a:t>Additional fields added</a:t>
            </a:r>
          </a:p>
          <a:p>
            <a:pPr marL="285750" indent="-285750">
              <a:buFont typeface="Wingdings" panose="05000000000000000000" pitchFamily="2" charset="2"/>
              <a:buChar char="Ø"/>
            </a:pPr>
            <a:r>
              <a:rPr lang="en-US" sz="1800" dirty="0">
                <a:latin typeface="+mj-lt"/>
              </a:rPr>
              <a:t>Administrator notes section</a:t>
            </a:r>
          </a:p>
          <a:p>
            <a:pPr marL="285750" indent="-285750">
              <a:buFont typeface="Wingdings" panose="05000000000000000000" pitchFamily="2" charset="2"/>
              <a:buChar char="Ø"/>
            </a:pPr>
            <a:r>
              <a:rPr lang="en-US" sz="1800" dirty="0">
                <a:latin typeface="+mj-lt"/>
              </a:rPr>
              <a:t>Bulk import template updated to include more fields</a:t>
            </a:r>
          </a:p>
          <a:p>
            <a:pPr marL="285750" indent="-285750">
              <a:buFont typeface="Wingdings" panose="05000000000000000000" pitchFamily="2" charset="2"/>
              <a:buChar char="Ø"/>
            </a:pPr>
            <a:r>
              <a:rPr lang="en-US" sz="1800" dirty="0">
                <a:latin typeface="+mj-lt"/>
              </a:rPr>
              <a:t>Ability to add a new user directly from user detail</a:t>
            </a:r>
          </a:p>
          <a:p>
            <a:pPr marL="0" indent="0">
              <a:buNone/>
            </a:pPr>
            <a:endParaRPr lang="en-US" sz="1800" dirty="0">
              <a:latin typeface="+mj-lt"/>
            </a:endParaRPr>
          </a:p>
        </p:txBody>
      </p:sp>
      <p:sp>
        <p:nvSpPr>
          <p:cNvPr id="2" name="Content Placeholder 1"/>
          <p:cNvSpPr>
            <a:spLocks noGrp="1"/>
          </p:cNvSpPr>
          <p:nvPr>
            <p:ph idx="1"/>
          </p:nvPr>
        </p:nvSpPr>
        <p:spPr>
          <a:xfrm>
            <a:off x="279400" y="926608"/>
            <a:ext cx="8673860" cy="695459"/>
          </a:xfrm>
        </p:spPr>
        <p:txBody>
          <a:bodyPr/>
          <a:lstStyle/>
          <a:p>
            <a:pPr marL="0" indent="0">
              <a:buNone/>
            </a:pPr>
            <a:r>
              <a:rPr lang="en-US" dirty="0"/>
              <a:t>We expanded the fields available in User Account Detail, so that clients may track additional information about each CMS Online user.</a:t>
            </a:r>
          </a:p>
        </p:txBody>
      </p:sp>
      <p:pic>
        <p:nvPicPr>
          <p:cNvPr id="6" name="Picture 5">
            <a:extLst>
              <a:ext uri="{FF2B5EF4-FFF2-40B4-BE49-F238E27FC236}">
                <a16:creationId xmlns:a16="http://schemas.microsoft.com/office/drawing/2014/main" id="{25EBE4F3-8DD0-4CCA-83A8-1E0A85C3C4E0}"/>
              </a:ext>
            </a:extLst>
          </p:cNvPr>
          <p:cNvPicPr>
            <a:picLocks noChangeAspect="1"/>
          </p:cNvPicPr>
          <p:nvPr/>
        </p:nvPicPr>
        <p:blipFill>
          <a:blip r:embed="rId2"/>
          <a:stretch>
            <a:fillRect/>
          </a:stretch>
        </p:blipFill>
        <p:spPr>
          <a:xfrm>
            <a:off x="279400" y="1790700"/>
            <a:ext cx="6478840" cy="4008062"/>
          </a:xfrm>
          <a:prstGeom prst="rect">
            <a:avLst/>
          </a:prstGeom>
          <a:ln>
            <a:solidFill>
              <a:schemeClr val="accent1"/>
            </a:solidFill>
          </a:ln>
        </p:spPr>
      </p:pic>
    </p:spTree>
    <p:extLst>
      <p:ext uri="{BB962C8B-B14F-4D97-AF65-F5344CB8AC3E}">
        <p14:creationId xmlns:p14="http://schemas.microsoft.com/office/powerpoint/2010/main" val="90275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090" y="3813349"/>
            <a:ext cx="8161020" cy="796751"/>
          </a:xfrm>
        </p:spPr>
        <p:txBody>
          <a:bodyPr/>
          <a:lstStyle/>
          <a:p>
            <a:r>
              <a:rPr lang="en-US" dirty="0"/>
              <a:t>Enhancements and bug fixes</a:t>
            </a:r>
            <a:br>
              <a:rPr lang="en-US" dirty="0"/>
            </a:br>
            <a:endParaRPr lang="en-US" sz="2500" cap="none" dirty="0"/>
          </a:p>
        </p:txBody>
      </p:sp>
    </p:spTree>
    <p:extLst>
      <p:ext uri="{BB962C8B-B14F-4D97-AF65-F5344CB8AC3E}">
        <p14:creationId xmlns:p14="http://schemas.microsoft.com/office/powerpoint/2010/main" val="2221121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A8E3-6B46-4DE6-A26A-F91138800B98}"/>
              </a:ext>
            </a:extLst>
          </p:cNvPr>
          <p:cNvSpPr>
            <a:spLocks noGrp="1"/>
          </p:cNvSpPr>
          <p:nvPr>
            <p:ph type="title"/>
          </p:nvPr>
        </p:nvSpPr>
        <p:spPr/>
        <p:txBody>
          <a:bodyPr/>
          <a:lstStyle/>
          <a:p>
            <a:r>
              <a:rPr lang="en-US" dirty="0"/>
              <a:t>Enhancements and Bug Fixes</a:t>
            </a:r>
          </a:p>
        </p:txBody>
      </p:sp>
      <p:sp>
        <p:nvSpPr>
          <p:cNvPr id="3" name="Content Placeholder 2">
            <a:extLst>
              <a:ext uri="{FF2B5EF4-FFF2-40B4-BE49-F238E27FC236}">
                <a16:creationId xmlns:a16="http://schemas.microsoft.com/office/drawing/2014/main" id="{2AEBCFB1-28DA-41ED-8906-8227E3E4CA5A}"/>
              </a:ext>
            </a:extLst>
          </p:cNvPr>
          <p:cNvSpPr>
            <a:spLocks noGrp="1"/>
          </p:cNvSpPr>
          <p:nvPr>
            <p:ph idx="11"/>
          </p:nvPr>
        </p:nvSpPr>
        <p:spPr>
          <a:xfrm>
            <a:off x="276963" y="831850"/>
            <a:ext cx="9016512" cy="333432"/>
          </a:xfrm>
        </p:spPr>
        <p:txBody>
          <a:bodyPr/>
          <a:lstStyle/>
          <a:p>
            <a:pPr marL="0" indent="0">
              <a:buNone/>
            </a:pPr>
            <a:r>
              <a:rPr lang="en-US" sz="1800" dirty="0"/>
              <a:t>Important enhancements and bug fixes in this release include:</a:t>
            </a:r>
          </a:p>
        </p:txBody>
      </p:sp>
      <p:sp>
        <p:nvSpPr>
          <p:cNvPr id="4" name="Content Placeholder 3">
            <a:extLst>
              <a:ext uri="{FF2B5EF4-FFF2-40B4-BE49-F238E27FC236}">
                <a16:creationId xmlns:a16="http://schemas.microsoft.com/office/drawing/2014/main" id="{A2ABFE3F-2DE9-4651-95DD-47D7BC18E980}"/>
              </a:ext>
            </a:extLst>
          </p:cNvPr>
          <p:cNvSpPr>
            <a:spLocks noGrp="1"/>
          </p:cNvSpPr>
          <p:nvPr>
            <p:ph idx="12"/>
          </p:nvPr>
        </p:nvSpPr>
        <p:spPr>
          <a:xfrm>
            <a:off x="276963" y="1238810"/>
            <a:ext cx="8857512" cy="5022906"/>
          </a:xfrm>
        </p:spPr>
        <p:txBody>
          <a:bodyPr/>
          <a:lstStyle/>
          <a:p>
            <a:r>
              <a:rPr lang="en-US" sz="1400" b="1" dirty="0"/>
              <a:t>Competency Assessment and Development</a:t>
            </a:r>
            <a:r>
              <a:rPr lang="en-US" sz="1400" dirty="0"/>
              <a:t>:</a:t>
            </a:r>
          </a:p>
          <a:p>
            <a:pPr lvl="1"/>
            <a:r>
              <a:rPr lang="en-US" sz="1400" dirty="0"/>
              <a:t>Assessor Assessment planning: restrict ability to select a date in the past</a:t>
            </a:r>
          </a:p>
          <a:p>
            <a:pPr lvl="1"/>
            <a:r>
              <a:rPr lang="en-US" sz="1400" dirty="0"/>
              <a:t>My Employees’ Plan: restrict ability to click SUBMIT when Needs Approval radio button is ticked</a:t>
            </a:r>
          </a:p>
          <a:p>
            <a:pPr lvl="1"/>
            <a:r>
              <a:rPr lang="en-US" sz="1400" dirty="0"/>
              <a:t>Added “Supervisor” field to Assessor Management and Assign Assessor</a:t>
            </a:r>
          </a:p>
          <a:p>
            <a:pPr lvl="1"/>
            <a:r>
              <a:rPr lang="en-US" sz="1400" dirty="0"/>
              <a:t>Fixed where direct assignment of competency role inactivated other assigned roles</a:t>
            </a:r>
          </a:p>
          <a:p>
            <a:r>
              <a:rPr lang="en-US" sz="1400" b="1" dirty="0"/>
              <a:t>Mandatory Training</a:t>
            </a:r>
            <a:r>
              <a:rPr lang="en-US" sz="1400" dirty="0"/>
              <a:t>:</a:t>
            </a:r>
          </a:p>
          <a:p>
            <a:pPr lvl="1"/>
            <a:r>
              <a:rPr lang="en-US" sz="1400" dirty="0"/>
              <a:t>Added filters to Mandatory Training page to display selected status(es)</a:t>
            </a:r>
          </a:p>
          <a:p>
            <a:r>
              <a:rPr lang="en-US" sz="1400" b="1" dirty="0"/>
              <a:t>Administration/Content Development</a:t>
            </a:r>
            <a:r>
              <a:rPr lang="en-US" sz="1400" dirty="0"/>
              <a:t>:</a:t>
            </a:r>
          </a:p>
          <a:p>
            <a:pPr lvl="1"/>
            <a:r>
              <a:rPr lang="en-US" sz="1400" dirty="0"/>
              <a:t>Updated terminology in Company Settings:</a:t>
            </a:r>
          </a:p>
          <a:p>
            <a:pPr lvl="2"/>
            <a:r>
              <a:rPr lang="en-US" sz="1400" dirty="0"/>
              <a:t>removed “JCM;” removed abbreviations from Manage System Links grid “Link Type” column</a:t>
            </a:r>
          </a:p>
          <a:p>
            <a:pPr lvl="2"/>
            <a:r>
              <a:rPr lang="en-US" sz="1400" dirty="0"/>
              <a:t>Updated Customized Welcome Message labels to remove reference to “Virtual Learning Group”</a:t>
            </a:r>
          </a:p>
          <a:p>
            <a:pPr lvl="1"/>
            <a:r>
              <a:rPr lang="en-US" sz="1400" dirty="0"/>
              <a:t>Added Search box to Manage System Lists grids</a:t>
            </a:r>
          </a:p>
          <a:p>
            <a:pPr lvl="1"/>
            <a:r>
              <a:rPr lang="en-US" sz="1400" dirty="0"/>
              <a:t>Fixed where Mentor field was adding a random user in User Accounts</a:t>
            </a:r>
          </a:p>
          <a:p>
            <a:pPr lvl="1"/>
            <a:r>
              <a:rPr lang="en-US" sz="1400" dirty="0"/>
              <a:t>Learning Resources: Added rich text editor to Learning Objectives and Content fields</a:t>
            </a:r>
          </a:p>
          <a:p>
            <a:pPr lvl="1"/>
            <a:r>
              <a:rPr lang="en-US" sz="1400" dirty="0"/>
              <a:t>Able to add mp4 as file attachment in learning event</a:t>
            </a:r>
          </a:p>
          <a:p>
            <a:pPr lvl="1"/>
            <a:r>
              <a:rPr lang="en-US" sz="1400" dirty="0"/>
              <a:t>Competency Role Builder: fixed accessibility to Export buttons when there are a large number of roles</a:t>
            </a:r>
          </a:p>
        </p:txBody>
      </p:sp>
    </p:spTree>
    <p:extLst>
      <p:ext uri="{BB962C8B-B14F-4D97-AF65-F5344CB8AC3E}">
        <p14:creationId xmlns:p14="http://schemas.microsoft.com/office/powerpoint/2010/main" val="1844845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554A-A255-4B09-8149-13387C6D83E0}"/>
              </a:ext>
            </a:extLst>
          </p:cNvPr>
          <p:cNvSpPr>
            <a:spLocks noGrp="1"/>
          </p:cNvSpPr>
          <p:nvPr>
            <p:ph type="title"/>
          </p:nvPr>
        </p:nvSpPr>
        <p:spPr/>
        <p:txBody>
          <a:bodyPr/>
          <a:lstStyle/>
          <a:p>
            <a:r>
              <a:rPr lang="en-US" dirty="0"/>
              <a:t>Enhancements and Bug Fixes, cont’d.</a:t>
            </a:r>
          </a:p>
        </p:txBody>
      </p:sp>
      <p:sp>
        <p:nvSpPr>
          <p:cNvPr id="3" name="Content Placeholder 2">
            <a:extLst>
              <a:ext uri="{FF2B5EF4-FFF2-40B4-BE49-F238E27FC236}">
                <a16:creationId xmlns:a16="http://schemas.microsoft.com/office/drawing/2014/main" id="{214CE613-BEF0-4BE3-9B7B-96358DB5AC9A}"/>
              </a:ext>
            </a:extLst>
          </p:cNvPr>
          <p:cNvSpPr>
            <a:spLocks noGrp="1"/>
          </p:cNvSpPr>
          <p:nvPr>
            <p:ph idx="1"/>
          </p:nvPr>
        </p:nvSpPr>
        <p:spPr>
          <a:xfrm>
            <a:off x="279400" y="1007036"/>
            <a:ext cx="9010649" cy="4673600"/>
          </a:xfrm>
        </p:spPr>
        <p:txBody>
          <a:bodyPr/>
          <a:lstStyle/>
          <a:p>
            <a:r>
              <a:rPr lang="en-US" sz="1600" b="1" dirty="0"/>
              <a:t>Learning</a:t>
            </a:r>
            <a:r>
              <a:rPr lang="en-US" sz="1600" dirty="0"/>
              <a:t>:</a:t>
            </a:r>
          </a:p>
          <a:p>
            <a:pPr lvl="1"/>
            <a:r>
              <a:rPr lang="en-US" sz="1600" dirty="0"/>
              <a:t>Add status filter to Mandatory Training page</a:t>
            </a:r>
          </a:p>
          <a:p>
            <a:pPr lvl="1"/>
            <a:r>
              <a:rPr lang="en-US" sz="1600" dirty="0"/>
              <a:t>Elective Training: fixed where expiration dates were changing to one day earlier</a:t>
            </a:r>
          </a:p>
          <a:p>
            <a:r>
              <a:rPr lang="en-US" sz="1600" b="1" dirty="0"/>
              <a:t>Reports</a:t>
            </a:r>
            <a:r>
              <a:rPr lang="en-US" sz="1600" dirty="0"/>
              <a:t>:</a:t>
            </a:r>
          </a:p>
          <a:p>
            <a:pPr lvl="1"/>
            <a:r>
              <a:rPr lang="en-US" sz="1600" dirty="0"/>
              <a:t>Competency Management Reports: added 0%-10% competent category to histogram</a:t>
            </a:r>
          </a:p>
          <a:p>
            <a:pPr lvl="1"/>
            <a:r>
              <a:rPr lang="en-US" sz="1600" dirty="0"/>
              <a:t>Career Path was displaying incorrect number of comparison CUs</a:t>
            </a:r>
          </a:p>
          <a:p>
            <a:r>
              <a:rPr lang="en-US" sz="1600" b="1" dirty="0"/>
              <a:t>Training Request and Approval:</a:t>
            </a:r>
          </a:p>
          <a:p>
            <a:pPr lvl="1"/>
            <a:r>
              <a:rPr lang="en-US" sz="1600" dirty="0"/>
              <a:t>Added Employee Type</a:t>
            </a:r>
          </a:p>
          <a:p>
            <a:pPr lvl="1"/>
            <a:r>
              <a:rPr lang="en-US" sz="1600" dirty="0"/>
              <a:t>Fixed where selected employee names were getting cleared when adding another employee </a:t>
            </a:r>
          </a:p>
          <a:p>
            <a:r>
              <a:rPr lang="en-US" sz="1600" b="1" dirty="0"/>
              <a:t>Navigation</a:t>
            </a:r>
            <a:r>
              <a:rPr lang="en-US" sz="1600" dirty="0"/>
              <a:t>:</a:t>
            </a:r>
          </a:p>
          <a:p>
            <a:pPr lvl="1"/>
            <a:r>
              <a:rPr lang="en-US" sz="1600" dirty="0"/>
              <a:t>Assessment History Report: fixed path back to main report after drilling down</a:t>
            </a:r>
          </a:p>
          <a:p>
            <a:pPr lvl="1"/>
            <a:r>
              <a:rPr lang="en-US" sz="1600" dirty="0"/>
              <a:t>Competency Management Report: navigate back to company-wide report after drilling down</a:t>
            </a:r>
          </a:p>
          <a:p>
            <a:pPr lvl="1"/>
            <a:r>
              <a:rPr lang="en-US" sz="1600" dirty="0"/>
              <a:t>Add to Favorites was opening a disabled form</a:t>
            </a:r>
          </a:p>
          <a:p>
            <a:pPr lvl="1"/>
            <a:endParaRPr lang="en-US" dirty="0"/>
          </a:p>
        </p:txBody>
      </p:sp>
    </p:spTree>
    <p:extLst>
      <p:ext uri="{BB962C8B-B14F-4D97-AF65-F5344CB8AC3E}">
        <p14:creationId xmlns:p14="http://schemas.microsoft.com/office/powerpoint/2010/main" val="331670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090" y="3813349"/>
            <a:ext cx="8161020" cy="1362075"/>
          </a:xfrm>
        </p:spPr>
        <p:txBody>
          <a:bodyPr/>
          <a:lstStyle/>
          <a:p>
            <a:r>
              <a:rPr lang="en-US" dirty="0"/>
              <a:t>New advanced reports </a:t>
            </a:r>
            <a:br>
              <a:rPr lang="en-US" dirty="0"/>
            </a:br>
            <a:r>
              <a:rPr lang="en-US" sz="2500" cap="none" dirty="0"/>
              <a:t>Released February 2, 2021</a:t>
            </a:r>
          </a:p>
        </p:txBody>
      </p:sp>
    </p:spTree>
    <p:extLst>
      <p:ext uri="{BB962C8B-B14F-4D97-AF65-F5344CB8AC3E}">
        <p14:creationId xmlns:p14="http://schemas.microsoft.com/office/powerpoint/2010/main" val="228956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Reports Released in February</a:t>
            </a:r>
          </a:p>
        </p:txBody>
      </p:sp>
      <p:sp>
        <p:nvSpPr>
          <p:cNvPr id="9" name="TextBox 8"/>
          <p:cNvSpPr txBox="1"/>
          <p:nvPr/>
        </p:nvSpPr>
        <p:spPr>
          <a:xfrm>
            <a:off x="7174113" y="1000124"/>
            <a:ext cx="2290980" cy="1323439"/>
          </a:xfrm>
          <a:prstGeom prst="rect">
            <a:avLst/>
          </a:prstGeom>
          <a:noFill/>
        </p:spPr>
        <p:txBody>
          <a:bodyPr wrap="square" rtlCol="0">
            <a:spAutoFit/>
          </a:bodyPr>
          <a:lstStyle/>
          <a:p>
            <a:r>
              <a:rPr lang="en-US" dirty="0">
                <a:latin typeface="+mj-lt"/>
              </a:rPr>
              <a:t>Competency Assessment Matrix – by Job Title: </a:t>
            </a:r>
            <a:r>
              <a:rPr lang="en-US" b="0" dirty="0">
                <a:latin typeface="+mj-lt"/>
              </a:rPr>
              <a:t>Shows assessment results, grouped by job title</a:t>
            </a:r>
          </a:p>
        </p:txBody>
      </p:sp>
      <p:sp>
        <p:nvSpPr>
          <p:cNvPr id="10" name="TextBox 9"/>
          <p:cNvSpPr txBox="1"/>
          <p:nvPr/>
        </p:nvSpPr>
        <p:spPr>
          <a:xfrm>
            <a:off x="6488870" y="5321684"/>
            <a:ext cx="3112330" cy="830997"/>
          </a:xfrm>
          <a:prstGeom prst="rect">
            <a:avLst/>
          </a:prstGeom>
          <a:noFill/>
        </p:spPr>
        <p:txBody>
          <a:bodyPr wrap="square" rtlCol="0">
            <a:spAutoFit/>
          </a:bodyPr>
          <a:lstStyle/>
          <a:p>
            <a:r>
              <a:rPr lang="en-US" dirty="0">
                <a:latin typeface="+mj-lt"/>
              </a:rPr>
              <a:t>Competency Role Detail: </a:t>
            </a:r>
            <a:br>
              <a:rPr lang="en-US" dirty="0">
                <a:latin typeface="+mj-lt"/>
              </a:rPr>
            </a:br>
            <a:r>
              <a:rPr lang="en-US" b="0" dirty="0">
                <a:latin typeface="+mj-lt"/>
              </a:rPr>
              <a:t>Shows all competency units and JLR for separate competency roles</a:t>
            </a:r>
          </a:p>
        </p:txBody>
      </p:sp>
      <p:pic>
        <p:nvPicPr>
          <p:cNvPr id="5" name="Content Placeholder 4">
            <a:extLst>
              <a:ext uri="{FF2B5EF4-FFF2-40B4-BE49-F238E27FC236}">
                <a16:creationId xmlns:a16="http://schemas.microsoft.com/office/drawing/2014/main" id="{1F2AD072-6471-4798-92B5-161B8D890585}"/>
              </a:ext>
            </a:extLst>
          </p:cNvPr>
          <p:cNvPicPr>
            <a:picLocks noGrp="1" noChangeAspect="1"/>
          </p:cNvPicPr>
          <p:nvPr>
            <p:ph idx="12"/>
          </p:nvPr>
        </p:nvPicPr>
        <p:blipFill>
          <a:blip r:embed="rId2"/>
          <a:stretch>
            <a:fillRect/>
          </a:stretch>
        </p:blipFill>
        <p:spPr>
          <a:xfrm>
            <a:off x="368299" y="1000124"/>
            <a:ext cx="6805814" cy="3132605"/>
          </a:xfrm>
          <a:prstGeom prst="rect">
            <a:avLst/>
          </a:prstGeom>
          <a:ln>
            <a:solidFill>
              <a:schemeClr val="accent1"/>
            </a:solidFill>
          </a:ln>
        </p:spPr>
      </p:pic>
      <p:pic>
        <p:nvPicPr>
          <p:cNvPr id="8" name="Picture 7">
            <a:extLst>
              <a:ext uri="{FF2B5EF4-FFF2-40B4-BE49-F238E27FC236}">
                <a16:creationId xmlns:a16="http://schemas.microsoft.com/office/drawing/2014/main" id="{7F0D1B35-5B40-4E81-ADEE-328BC7A4B209}"/>
              </a:ext>
            </a:extLst>
          </p:cNvPr>
          <p:cNvPicPr>
            <a:picLocks noChangeAspect="1"/>
          </p:cNvPicPr>
          <p:nvPr/>
        </p:nvPicPr>
        <p:blipFill rotWithShape="1">
          <a:blip r:embed="rId3"/>
          <a:srcRect b="34648"/>
          <a:stretch/>
        </p:blipFill>
        <p:spPr>
          <a:xfrm>
            <a:off x="1248737" y="3248368"/>
            <a:ext cx="5174437" cy="3064579"/>
          </a:xfrm>
          <a:prstGeom prst="rect">
            <a:avLst/>
          </a:prstGeom>
          <a:ln>
            <a:solidFill>
              <a:schemeClr val="accent1"/>
            </a:solidFill>
          </a:ln>
        </p:spPr>
      </p:pic>
    </p:spTree>
    <p:extLst>
      <p:ext uri="{BB962C8B-B14F-4D97-AF65-F5344CB8AC3E}">
        <p14:creationId xmlns:p14="http://schemas.microsoft.com/office/powerpoint/2010/main" val="2905123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900" dirty="0"/>
              <a:t>4.20 Feature Updates – Quarterly Update</a:t>
            </a:r>
          </a:p>
        </p:txBody>
      </p:sp>
      <p:sp>
        <p:nvSpPr>
          <p:cNvPr id="2" name="Rectangle 1"/>
          <p:cNvSpPr/>
          <p:nvPr/>
        </p:nvSpPr>
        <p:spPr>
          <a:xfrm>
            <a:off x="293687" y="967470"/>
            <a:ext cx="8996363" cy="338554"/>
          </a:xfrm>
          <a:prstGeom prst="rect">
            <a:avLst/>
          </a:prstGeom>
        </p:spPr>
        <p:txBody>
          <a:bodyPr wrap="square">
            <a:spAutoFit/>
          </a:bodyPr>
          <a:lstStyle/>
          <a:p>
            <a:pPr marL="0" indent="0">
              <a:spcAft>
                <a:spcPts val="600"/>
              </a:spcAft>
              <a:buNone/>
            </a:pPr>
            <a:r>
              <a:rPr lang="en-US" b="0" dirty="0"/>
              <a:t>Version 4.20 was released March 12, 2021.  We developed the following new features: </a:t>
            </a:r>
          </a:p>
        </p:txBody>
      </p:sp>
      <p:graphicFrame>
        <p:nvGraphicFramePr>
          <p:cNvPr id="3" name="Table 3">
            <a:extLst>
              <a:ext uri="{FF2B5EF4-FFF2-40B4-BE49-F238E27FC236}">
                <a16:creationId xmlns:a16="http://schemas.microsoft.com/office/drawing/2014/main" id="{269228AB-EBE7-4427-8541-E7EE7160BE65}"/>
              </a:ext>
            </a:extLst>
          </p:cNvPr>
          <p:cNvGraphicFramePr>
            <a:graphicFrameLocks noGrp="1"/>
          </p:cNvGraphicFramePr>
          <p:nvPr>
            <p:extLst>
              <p:ext uri="{D42A27DB-BD31-4B8C-83A1-F6EECF244321}">
                <p14:modId xmlns:p14="http://schemas.microsoft.com/office/powerpoint/2010/main" val="661365395"/>
              </p:ext>
            </p:extLst>
          </p:nvPr>
        </p:nvGraphicFramePr>
        <p:xfrm>
          <a:off x="628483" y="1491250"/>
          <a:ext cx="8312484" cy="4399280"/>
        </p:xfrm>
        <a:graphic>
          <a:graphicData uri="http://schemas.openxmlformats.org/drawingml/2006/table">
            <a:tbl>
              <a:tblPr firstRow="1">
                <a:tableStyleId>{B301B821-A1FF-4177-AEE7-76D212191A09}</a:tableStyleId>
              </a:tblPr>
              <a:tblGrid>
                <a:gridCol w="2394677">
                  <a:extLst>
                    <a:ext uri="{9D8B030D-6E8A-4147-A177-3AD203B41FA5}">
                      <a16:colId xmlns:a16="http://schemas.microsoft.com/office/drawing/2014/main" val="2022661908"/>
                    </a:ext>
                  </a:extLst>
                </a:gridCol>
                <a:gridCol w="5917807">
                  <a:extLst>
                    <a:ext uri="{9D8B030D-6E8A-4147-A177-3AD203B41FA5}">
                      <a16:colId xmlns:a16="http://schemas.microsoft.com/office/drawing/2014/main" val="1316816141"/>
                    </a:ext>
                  </a:extLst>
                </a:gridCol>
              </a:tblGrid>
              <a:tr h="370840">
                <a:tc>
                  <a:txBody>
                    <a:bodyPr/>
                    <a:lstStyle/>
                    <a:p>
                      <a:r>
                        <a:rPr lang="en-US" sz="1400" dirty="0">
                          <a:latin typeface="+mj-lt"/>
                        </a:rPr>
                        <a:t>Feature</a:t>
                      </a:r>
                    </a:p>
                  </a:txBody>
                  <a:tcPr/>
                </a:tc>
                <a:tc>
                  <a:txBody>
                    <a:bodyPr/>
                    <a:lstStyle/>
                    <a:p>
                      <a:r>
                        <a:rPr lang="en-US" sz="1400" dirty="0">
                          <a:latin typeface="+mj-lt"/>
                        </a:rPr>
                        <a:t>Description</a:t>
                      </a:r>
                    </a:p>
                  </a:txBody>
                  <a:tcPr/>
                </a:tc>
                <a:extLst>
                  <a:ext uri="{0D108BD9-81ED-4DB2-BD59-A6C34878D82A}">
                    <a16:rowId xmlns:a16="http://schemas.microsoft.com/office/drawing/2014/main" val="3753431099"/>
                  </a:ext>
                </a:extLst>
              </a:tr>
              <a:tr h="370840">
                <a:tc>
                  <a:txBody>
                    <a:bodyPr/>
                    <a:lstStyle/>
                    <a:p>
                      <a:r>
                        <a:rPr lang="en-US" sz="1200" b="1" u="none" strike="noStrike" kern="1200" dirty="0">
                          <a:solidFill>
                            <a:srgbClr val="000000"/>
                          </a:solidFill>
                          <a:effectLst/>
                          <a:latin typeface="+mj-lt"/>
                        </a:rPr>
                        <a:t>User Interface Enhancement</a:t>
                      </a:r>
                      <a:endParaRPr lang="en-US" sz="1200" b="1" i="0" u="none" strike="noStrike" kern="1200" dirty="0">
                        <a:solidFill>
                          <a:srgbClr val="000000"/>
                        </a:solidFill>
                        <a:effectLst/>
                        <a:latin typeface="+mj-lt"/>
                        <a:cs typeface="+mn-cs"/>
                      </a:endParaRPr>
                    </a:p>
                  </a:txBody>
                  <a:tcPr/>
                </a:tc>
                <a:tc>
                  <a:txBody>
                    <a:bodyPr/>
                    <a:lstStyle/>
                    <a:p>
                      <a:r>
                        <a:rPr lang="en-US" sz="1200" b="1" dirty="0">
                          <a:latin typeface="+mj-lt"/>
                        </a:rPr>
                        <a:t>UI theme update! </a:t>
                      </a:r>
                      <a:r>
                        <a:rPr lang="en-US" sz="1200" dirty="0">
                          <a:latin typeface="+mj-lt"/>
                        </a:rPr>
                        <a:t>Updated the menu functionality including left navigation and top nav bar. </a:t>
                      </a:r>
                    </a:p>
                  </a:txBody>
                  <a:tcPr/>
                </a:tc>
                <a:extLst>
                  <a:ext uri="{0D108BD9-81ED-4DB2-BD59-A6C34878D82A}">
                    <a16:rowId xmlns:a16="http://schemas.microsoft.com/office/drawing/2014/main" val="2580921563"/>
                  </a:ext>
                </a:extLst>
              </a:tr>
              <a:tr h="370840">
                <a:tc>
                  <a:txBody>
                    <a:bodyPr/>
                    <a:lstStyle/>
                    <a:p>
                      <a:r>
                        <a:rPr lang="en-US" sz="1200" b="1" u="none" strike="noStrike" kern="1200" dirty="0">
                          <a:solidFill>
                            <a:srgbClr val="000000"/>
                          </a:solidFill>
                          <a:effectLst/>
                          <a:latin typeface="+mj-lt"/>
                        </a:rPr>
                        <a:t>Email Alert Updates</a:t>
                      </a:r>
                      <a:endParaRPr lang="en-US" sz="1200" dirty="0">
                        <a:latin typeface="+mj-lt"/>
                      </a:endParaRPr>
                    </a:p>
                  </a:txBody>
                  <a:tcPr/>
                </a:tc>
                <a:tc>
                  <a:txBody>
                    <a:bodyPr/>
                    <a:lstStyle/>
                    <a:p>
                      <a:pPr marL="171450" indent="-171450">
                        <a:buFont typeface="Arial" panose="020B0604020202020204" pitchFamily="34" charset="0"/>
                        <a:buChar char="•"/>
                      </a:pPr>
                      <a:r>
                        <a:rPr lang="en-US" sz="1200" b="0" u="none" strike="noStrike" kern="1200" dirty="0">
                          <a:solidFill>
                            <a:srgbClr val="000000"/>
                          </a:solidFill>
                          <a:effectLst/>
                          <a:latin typeface="+mj-lt"/>
                        </a:rPr>
                        <a:t>Separated batch-processed emails from trigger-based email alerts, </a:t>
                      </a:r>
                    </a:p>
                    <a:p>
                      <a:pPr marL="171450" indent="-171450">
                        <a:buFont typeface="Arial" panose="020B0604020202020204" pitchFamily="34" charset="0"/>
                        <a:buChar char="•"/>
                      </a:pPr>
                      <a:r>
                        <a:rPr lang="en-US" sz="1200" b="0" u="none" strike="noStrike" kern="1200" dirty="0">
                          <a:solidFill>
                            <a:srgbClr val="000000"/>
                          </a:solidFill>
                          <a:effectLst/>
                          <a:latin typeface="+mj-lt"/>
                        </a:rPr>
                        <a:t>brought the Mandatory Training batch email alerts into our 4x code, </a:t>
                      </a:r>
                    </a:p>
                    <a:p>
                      <a:pPr marL="171450" indent="-171450">
                        <a:buFont typeface="Arial" panose="020B0604020202020204" pitchFamily="34" charset="0"/>
                        <a:buChar char="•"/>
                      </a:pPr>
                      <a:r>
                        <a:rPr lang="en-US" sz="1200" b="0" u="none" strike="noStrike" kern="1200" dirty="0">
                          <a:solidFill>
                            <a:srgbClr val="000000"/>
                          </a:solidFill>
                          <a:effectLst/>
                          <a:latin typeface="+mj-lt"/>
                        </a:rPr>
                        <a:t>added the bcc field to Custom Email options, and </a:t>
                      </a:r>
                    </a:p>
                    <a:p>
                      <a:pPr marL="171450" indent="-171450">
                        <a:buFont typeface="Arial" panose="020B0604020202020204" pitchFamily="34" charset="0"/>
                        <a:buChar char="•"/>
                      </a:pPr>
                      <a:r>
                        <a:rPr lang="en-US" sz="1200" b="0" u="none" strike="noStrike" kern="1200" dirty="0">
                          <a:solidFill>
                            <a:srgbClr val="000000"/>
                          </a:solidFill>
                          <a:effectLst/>
                          <a:latin typeface="+mj-lt"/>
                        </a:rPr>
                        <a:t>added Authorized User to the place holder options in trigger-based email alerts</a:t>
                      </a:r>
                      <a:endParaRPr lang="en-US" sz="1200" dirty="0">
                        <a:latin typeface="+mj-lt"/>
                      </a:endParaRPr>
                    </a:p>
                  </a:txBody>
                  <a:tcPr/>
                </a:tc>
                <a:extLst>
                  <a:ext uri="{0D108BD9-81ED-4DB2-BD59-A6C34878D82A}">
                    <a16:rowId xmlns:a16="http://schemas.microsoft.com/office/drawing/2014/main" val="2940493525"/>
                  </a:ext>
                </a:extLst>
              </a:tr>
              <a:tr h="370840">
                <a:tc>
                  <a:txBody>
                    <a:bodyPr/>
                    <a:lstStyle/>
                    <a:p>
                      <a:pPr marL="0" algn="l" defTabSz="457200" rtl="0" eaLnBrk="1" latinLnBrk="0" hangingPunct="1"/>
                      <a:r>
                        <a:rPr lang="en-US" sz="1200" b="1" u="none" strike="noStrike" kern="1200" dirty="0">
                          <a:solidFill>
                            <a:srgbClr val="000000"/>
                          </a:solidFill>
                          <a:effectLst/>
                          <a:latin typeface="+mj-lt"/>
                        </a:rPr>
                        <a:t>Course Completion Option</a:t>
                      </a:r>
                      <a:endParaRPr lang="en-US" sz="1200" b="1" i="0" u="none" strike="noStrike" kern="1200" dirty="0">
                        <a:solidFill>
                          <a:srgbClr val="000000"/>
                        </a:solidFill>
                        <a:effectLst/>
                        <a:latin typeface="+mj-lt"/>
                        <a:cs typeface="+mn-cs"/>
                      </a:endParaRPr>
                    </a:p>
                  </a:txBody>
                  <a:tcPr/>
                </a:tc>
                <a:tc>
                  <a:txBody>
                    <a:bodyPr/>
                    <a:lstStyle/>
                    <a:p>
                      <a:r>
                        <a:rPr lang="en-US" sz="1200" b="0" u="none" strike="noStrike" kern="1200" dirty="0">
                          <a:solidFill>
                            <a:srgbClr val="000000"/>
                          </a:solidFill>
                          <a:effectLst/>
                          <a:latin typeface="+mj-lt"/>
                        </a:rPr>
                        <a:t>We added an option for a Content Developer to enable a simple checkbox for an employee to record course completion.  This is available as an alternative to the employee-submitted course completion evidence</a:t>
                      </a:r>
                      <a:endParaRPr lang="en-US" sz="1200" dirty="0">
                        <a:latin typeface="+mj-lt"/>
                      </a:endParaRPr>
                    </a:p>
                  </a:txBody>
                  <a:tcPr/>
                </a:tc>
                <a:extLst>
                  <a:ext uri="{0D108BD9-81ED-4DB2-BD59-A6C34878D82A}">
                    <a16:rowId xmlns:a16="http://schemas.microsoft.com/office/drawing/2014/main" val="3505501928"/>
                  </a:ext>
                </a:extLst>
              </a:tr>
              <a:tr h="370840">
                <a:tc>
                  <a:txBody>
                    <a:bodyPr/>
                    <a:lstStyle/>
                    <a:p>
                      <a:pPr marL="0" algn="l" defTabSz="457200" rtl="0" eaLnBrk="1" latinLnBrk="0" hangingPunct="1"/>
                      <a:r>
                        <a:rPr lang="en-US" sz="1200" b="1" u="none" strike="noStrike" kern="1200" dirty="0">
                          <a:solidFill>
                            <a:srgbClr val="000000"/>
                          </a:solidFill>
                          <a:effectLst/>
                          <a:latin typeface="+mj-lt"/>
                        </a:rPr>
                        <a:t>Alert Learner when Learning Event has Attachment</a:t>
                      </a:r>
                      <a:endParaRPr lang="en-US" sz="1200" b="1" i="0" u="none" strike="noStrike" kern="1200" dirty="0">
                        <a:solidFill>
                          <a:srgbClr val="000000"/>
                        </a:solidFill>
                        <a:effectLst/>
                        <a:latin typeface="+mj-lt"/>
                        <a:cs typeface="+mn-cs"/>
                      </a:endParaRPr>
                    </a:p>
                  </a:txBody>
                  <a:tcPr/>
                </a:tc>
                <a:tc>
                  <a:txBody>
                    <a:bodyPr/>
                    <a:lstStyle/>
                    <a:p>
                      <a:r>
                        <a:rPr lang="en-US" sz="1200" b="0" u="none" strike="noStrike" kern="1200" dirty="0">
                          <a:solidFill>
                            <a:srgbClr val="000000"/>
                          </a:solidFill>
                          <a:effectLst/>
                          <a:latin typeface="+mj-lt"/>
                        </a:rPr>
                        <a:t>When a learning event has one or more file attachment</a:t>
                      </a:r>
                      <a:r>
                        <a:rPr lang="en-US" sz="1200" b="0" u="none" strike="noStrike" kern="1200" baseline="0" dirty="0">
                          <a:solidFill>
                            <a:srgbClr val="000000"/>
                          </a:solidFill>
                          <a:effectLst/>
                          <a:latin typeface="+mj-lt"/>
                        </a:rPr>
                        <a:t>, such as checklists, PowerPoints, and other supporting materials, an icon will display to alert a learner that attachments are available</a:t>
                      </a:r>
                      <a:endParaRPr lang="en-US" sz="1200" dirty="0">
                        <a:latin typeface="+mj-lt"/>
                      </a:endParaRPr>
                    </a:p>
                  </a:txBody>
                  <a:tcPr/>
                </a:tc>
                <a:extLst>
                  <a:ext uri="{0D108BD9-81ED-4DB2-BD59-A6C34878D82A}">
                    <a16:rowId xmlns:a16="http://schemas.microsoft.com/office/drawing/2014/main" val="24571630"/>
                  </a:ext>
                </a:extLst>
              </a:tr>
              <a:tr h="370840">
                <a:tc>
                  <a:txBody>
                    <a:bodyPr/>
                    <a:lstStyle/>
                    <a:p>
                      <a:pPr marL="0" algn="l" defTabSz="457200" rtl="0" eaLnBrk="1" latinLnBrk="0" hangingPunct="1"/>
                      <a:r>
                        <a:rPr lang="en-US" sz="1200" b="1" u="none" strike="noStrike" kern="1200" dirty="0">
                          <a:solidFill>
                            <a:srgbClr val="000000"/>
                          </a:solidFill>
                          <a:effectLst/>
                          <a:latin typeface="+mj-lt"/>
                        </a:rPr>
                        <a:t>Competency Unit Criticality Rating</a:t>
                      </a:r>
                      <a:endParaRPr lang="en-US" sz="1200" b="1" i="0" u="none" strike="noStrike" kern="1200" dirty="0">
                        <a:solidFill>
                          <a:srgbClr val="000000"/>
                        </a:solidFill>
                        <a:effectLst/>
                        <a:latin typeface="+mj-lt"/>
                        <a:cs typeface="+mn-cs"/>
                      </a:endParaRPr>
                    </a:p>
                  </a:txBody>
                  <a:tcPr/>
                </a:tc>
                <a:tc>
                  <a:txBody>
                    <a:bodyPr/>
                    <a:lstStyle/>
                    <a:p>
                      <a:r>
                        <a:rPr lang="en-US" sz="1200" kern="1200" dirty="0">
                          <a:latin typeface="+mj-lt"/>
                        </a:rPr>
                        <a:t>Introduced the ability for clients to define criticality ratings for the organization and assign them to competency units built into competency roles. In our next release we will add the ability to modify the assessment calculation based on criticality.</a:t>
                      </a:r>
                      <a:endParaRPr lang="en-US" sz="1200" dirty="0">
                        <a:latin typeface="+mj-lt"/>
                      </a:endParaRPr>
                    </a:p>
                  </a:txBody>
                  <a:tcPr/>
                </a:tc>
                <a:extLst>
                  <a:ext uri="{0D108BD9-81ED-4DB2-BD59-A6C34878D82A}">
                    <a16:rowId xmlns:a16="http://schemas.microsoft.com/office/drawing/2014/main" val="3025731628"/>
                  </a:ext>
                </a:extLst>
              </a:tr>
              <a:tr h="370840">
                <a:tc>
                  <a:txBody>
                    <a:bodyPr/>
                    <a:lstStyle/>
                    <a:p>
                      <a:pPr marL="0" algn="l" defTabSz="457200" rtl="0" eaLnBrk="1" latinLnBrk="0" hangingPunct="1"/>
                      <a:r>
                        <a:rPr lang="en-US" sz="1200" b="1" u="none" strike="noStrike" kern="1200" dirty="0">
                          <a:solidFill>
                            <a:srgbClr val="000000"/>
                          </a:solidFill>
                          <a:effectLst/>
                          <a:latin typeface="+mj-lt"/>
                        </a:rPr>
                        <a:t>Additional User Account Fields</a:t>
                      </a:r>
                      <a:endParaRPr lang="en-US" sz="1200" b="1" i="0" u="none" strike="noStrike" kern="1200" dirty="0">
                        <a:solidFill>
                          <a:srgbClr val="000000"/>
                        </a:solidFill>
                        <a:effectLst/>
                        <a:latin typeface="+mj-lt"/>
                        <a:cs typeface="+mn-cs"/>
                      </a:endParaRPr>
                    </a:p>
                  </a:txBody>
                  <a:tcPr/>
                </a:tc>
                <a:tc>
                  <a:txBody>
                    <a:bodyPr/>
                    <a:lstStyle/>
                    <a:p>
                      <a:r>
                        <a:rPr lang="en-US" sz="1200" dirty="0">
                          <a:latin typeface="+mj-lt"/>
                        </a:rPr>
                        <a:t>The User Account detail page has been updated with more fields so that clients can track additional data. </a:t>
                      </a:r>
                    </a:p>
                  </a:txBody>
                  <a:tcPr/>
                </a:tc>
                <a:extLst>
                  <a:ext uri="{0D108BD9-81ED-4DB2-BD59-A6C34878D82A}">
                    <a16:rowId xmlns:a16="http://schemas.microsoft.com/office/drawing/2014/main" val="3749869262"/>
                  </a:ext>
                </a:extLst>
              </a:tr>
              <a:tr h="370840">
                <a:tc>
                  <a:txBody>
                    <a:bodyPr/>
                    <a:lstStyle/>
                    <a:p>
                      <a:pPr marL="0" algn="l" defTabSz="457200" rtl="0" eaLnBrk="1" latinLnBrk="0" hangingPunct="1"/>
                      <a:r>
                        <a:rPr lang="en-US" sz="1200" b="1" u="none" strike="noStrike" kern="1200" dirty="0">
                          <a:solidFill>
                            <a:srgbClr val="000000"/>
                          </a:solidFill>
                          <a:effectLst/>
                          <a:latin typeface="+mj-lt"/>
                        </a:rPr>
                        <a:t>Enhancements and Bug Fixes</a:t>
                      </a:r>
                      <a:endParaRPr lang="en-US" sz="1200" b="1" i="0" u="none" strike="noStrike" kern="1200" dirty="0">
                        <a:solidFill>
                          <a:srgbClr val="000000"/>
                        </a:solidFill>
                        <a:effectLst/>
                        <a:latin typeface="+mj-lt"/>
                        <a:cs typeface="+mn-cs"/>
                      </a:endParaRPr>
                    </a:p>
                  </a:txBody>
                  <a:tcPr/>
                </a:tc>
                <a:tc>
                  <a:txBody>
                    <a:bodyPr/>
                    <a:lstStyle/>
                    <a:p>
                      <a:r>
                        <a:rPr lang="en-US" sz="1200" dirty="0">
                          <a:latin typeface="+mj-lt"/>
                        </a:rPr>
                        <a:t>We implemented multiple enhancements and bug fixes to improve the look &amp; feel and functionality of the application</a:t>
                      </a:r>
                    </a:p>
                  </a:txBody>
                  <a:tcPr/>
                </a:tc>
                <a:extLst>
                  <a:ext uri="{0D108BD9-81ED-4DB2-BD59-A6C34878D82A}">
                    <a16:rowId xmlns:a16="http://schemas.microsoft.com/office/drawing/2014/main" val="4181931964"/>
                  </a:ext>
                </a:extLst>
              </a:tr>
            </a:tbl>
          </a:graphicData>
        </a:graphic>
      </p:graphicFrame>
    </p:spTree>
    <p:extLst>
      <p:ext uri="{BB962C8B-B14F-4D97-AF65-F5344CB8AC3E}">
        <p14:creationId xmlns:p14="http://schemas.microsoft.com/office/powerpoint/2010/main" val="3857511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68B2-169C-4D7E-A6DA-C01BDE96AB46}"/>
              </a:ext>
            </a:extLst>
          </p:cNvPr>
          <p:cNvSpPr>
            <a:spLocks noGrp="1"/>
          </p:cNvSpPr>
          <p:nvPr>
            <p:ph type="title"/>
          </p:nvPr>
        </p:nvSpPr>
        <p:spPr/>
        <p:txBody>
          <a:bodyPr/>
          <a:lstStyle/>
          <a:p>
            <a:r>
              <a:rPr lang="en-US" dirty="0"/>
              <a:t>Advanced Reports, cont’d.</a:t>
            </a:r>
          </a:p>
        </p:txBody>
      </p:sp>
      <p:sp>
        <p:nvSpPr>
          <p:cNvPr id="7" name="TextBox 6">
            <a:extLst>
              <a:ext uri="{FF2B5EF4-FFF2-40B4-BE49-F238E27FC236}">
                <a16:creationId xmlns:a16="http://schemas.microsoft.com/office/drawing/2014/main" id="{9AA9342A-460B-4247-B9DB-ED6146DC21B4}"/>
              </a:ext>
            </a:extLst>
          </p:cNvPr>
          <p:cNvSpPr txBox="1"/>
          <p:nvPr/>
        </p:nvSpPr>
        <p:spPr>
          <a:xfrm>
            <a:off x="5764307" y="831850"/>
            <a:ext cx="2420602" cy="1323439"/>
          </a:xfrm>
          <a:prstGeom prst="rect">
            <a:avLst/>
          </a:prstGeom>
          <a:noFill/>
        </p:spPr>
        <p:txBody>
          <a:bodyPr wrap="square" rtlCol="0">
            <a:spAutoFit/>
          </a:bodyPr>
          <a:lstStyle/>
          <a:p>
            <a:r>
              <a:rPr lang="en-US" dirty="0">
                <a:latin typeface="+mj-lt"/>
              </a:rPr>
              <a:t>Competency Unit Count by Competency Role:</a:t>
            </a:r>
            <a:r>
              <a:rPr lang="en-US" b="0" dirty="0">
                <a:latin typeface="+mj-lt"/>
              </a:rPr>
              <a:t>  Matrix displays number of times competency unit is used in roles</a:t>
            </a:r>
          </a:p>
        </p:txBody>
      </p:sp>
      <p:sp>
        <p:nvSpPr>
          <p:cNvPr id="8" name="TextBox 7">
            <a:extLst>
              <a:ext uri="{FF2B5EF4-FFF2-40B4-BE49-F238E27FC236}">
                <a16:creationId xmlns:a16="http://schemas.microsoft.com/office/drawing/2014/main" id="{32EFFF7A-6EC6-4354-A7CB-5ACE848A4F89}"/>
              </a:ext>
            </a:extLst>
          </p:cNvPr>
          <p:cNvSpPr txBox="1"/>
          <p:nvPr/>
        </p:nvSpPr>
        <p:spPr>
          <a:xfrm>
            <a:off x="6974608" y="3039920"/>
            <a:ext cx="2420602" cy="1815882"/>
          </a:xfrm>
          <a:prstGeom prst="rect">
            <a:avLst/>
          </a:prstGeom>
          <a:noFill/>
        </p:spPr>
        <p:txBody>
          <a:bodyPr wrap="square" rtlCol="0">
            <a:spAutoFit/>
          </a:bodyPr>
          <a:lstStyle/>
          <a:p>
            <a:r>
              <a:rPr lang="en-US" dirty="0">
                <a:latin typeface="+mj-lt"/>
              </a:rPr>
              <a:t>Competency Unit Count by Job Title and Competency Role:</a:t>
            </a:r>
            <a:r>
              <a:rPr lang="en-US" b="0" dirty="0">
                <a:latin typeface="+mj-lt"/>
              </a:rPr>
              <a:t>  Displays all competency roles selected for Internal Verification, current status and verifier comments</a:t>
            </a:r>
          </a:p>
        </p:txBody>
      </p:sp>
      <p:pic>
        <p:nvPicPr>
          <p:cNvPr id="3" name="Picture 2">
            <a:extLst>
              <a:ext uri="{FF2B5EF4-FFF2-40B4-BE49-F238E27FC236}">
                <a16:creationId xmlns:a16="http://schemas.microsoft.com/office/drawing/2014/main" id="{94DD06CB-801C-4E78-A770-A74F9C636E62}"/>
              </a:ext>
            </a:extLst>
          </p:cNvPr>
          <p:cNvPicPr>
            <a:picLocks noChangeAspect="1"/>
          </p:cNvPicPr>
          <p:nvPr/>
        </p:nvPicPr>
        <p:blipFill rotWithShape="1">
          <a:blip r:embed="rId2"/>
          <a:srcRect r="18836"/>
          <a:stretch/>
        </p:blipFill>
        <p:spPr>
          <a:xfrm>
            <a:off x="394987" y="914961"/>
            <a:ext cx="5369320" cy="4256715"/>
          </a:xfrm>
          <a:prstGeom prst="rect">
            <a:avLst/>
          </a:prstGeom>
          <a:ln>
            <a:solidFill>
              <a:schemeClr val="accent1"/>
            </a:solidFill>
          </a:ln>
        </p:spPr>
      </p:pic>
      <p:pic>
        <p:nvPicPr>
          <p:cNvPr id="4" name="Picture 3">
            <a:extLst>
              <a:ext uri="{FF2B5EF4-FFF2-40B4-BE49-F238E27FC236}">
                <a16:creationId xmlns:a16="http://schemas.microsoft.com/office/drawing/2014/main" id="{E4DB5899-8A4E-499A-A9D5-041CEB7B4EF4}"/>
              </a:ext>
            </a:extLst>
          </p:cNvPr>
          <p:cNvPicPr>
            <a:picLocks noChangeAspect="1"/>
          </p:cNvPicPr>
          <p:nvPr/>
        </p:nvPicPr>
        <p:blipFill rotWithShape="1">
          <a:blip r:embed="rId3"/>
          <a:srcRect b="29653"/>
          <a:stretch/>
        </p:blipFill>
        <p:spPr>
          <a:xfrm>
            <a:off x="1144748" y="3123031"/>
            <a:ext cx="5829860" cy="2903119"/>
          </a:xfrm>
          <a:prstGeom prst="rect">
            <a:avLst/>
          </a:prstGeom>
          <a:ln>
            <a:solidFill>
              <a:schemeClr val="accent1"/>
            </a:solidFill>
          </a:ln>
        </p:spPr>
      </p:pic>
    </p:spTree>
    <p:extLst>
      <p:ext uri="{BB962C8B-B14F-4D97-AF65-F5344CB8AC3E}">
        <p14:creationId xmlns:p14="http://schemas.microsoft.com/office/powerpoint/2010/main" val="3858400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Reports, cont’d.</a:t>
            </a:r>
          </a:p>
        </p:txBody>
      </p:sp>
      <p:sp>
        <p:nvSpPr>
          <p:cNvPr id="5" name="Content Placeholder 4"/>
          <p:cNvSpPr>
            <a:spLocks noGrp="1"/>
          </p:cNvSpPr>
          <p:nvPr>
            <p:ph idx="13"/>
          </p:nvPr>
        </p:nvSpPr>
        <p:spPr>
          <a:xfrm>
            <a:off x="4915934" y="4806656"/>
            <a:ext cx="2864618" cy="1567810"/>
          </a:xfrm>
        </p:spPr>
        <p:txBody>
          <a:bodyPr/>
          <a:lstStyle/>
          <a:p>
            <a:pPr marL="0" indent="0">
              <a:buNone/>
            </a:pPr>
            <a:r>
              <a:rPr lang="en-US" sz="1600" b="1" dirty="0"/>
              <a:t>Course Details for Competency Units in Use - Form</a:t>
            </a:r>
            <a:r>
              <a:rPr lang="en-US" sz="1600" dirty="0"/>
              <a:t>:  contains course detail, including competency unit matchups, for individual learning events</a:t>
            </a:r>
          </a:p>
        </p:txBody>
      </p:sp>
      <p:sp>
        <p:nvSpPr>
          <p:cNvPr id="8" name="Content Placeholder 4"/>
          <p:cNvSpPr>
            <a:spLocks noGrp="1"/>
          </p:cNvSpPr>
          <p:nvPr>
            <p:ph idx="13"/>
          </p:nvPr>
        </p:nvSpPr>
        <p:spPr>
          <a:xfrm>
            <a:off x="6516394" y="970003"/>
            <a:ext cx="2773655" cy="1792248"/>
          </a:xfrm>
        </p:spPr>
        <p:txBody>
          <a:bodyPr/>
          <a:lstStyle/>
          <a:p>
            <a:pPr marL="0" indent="0">
              <a:buNone/>
            </a:pPr>
            <a:r>
              <a:rPr lang="en-US" sz="1600" b="1" dirty="0"/>
              <a:t>Course Details for Competency Units in Use - Table</a:t>
            </a:r>
            <a:r>
              <a:rPr lang="en-US" sz="1600" dirty="0"/>
              <a:t>:  </a:t>
            </a:r>
            <a:br>
              <a:rPr lang="en-US" sz="1600" dirty="0"/>
            </a:br>
            <a:r>
              <a:rPr lang="en-US" sz="1600" dirty="0"/>
              <a:t>Displays courses matched to all competency units that have been built into competency roles.  </a:t>
            </a:r>
            <a:r>
              <a:rPr lang="en-US" sz="1600" dirty="0" err="1"/>
              <a:t>Subreport</a:t>
            </a:r>
            <a:r>
              <a:rPr lang="en-US" sz="1600" dirty="0"/>
              <a:t> (below) shows detail</a:t>
            </a:r>
          </a:p>
        </p:txBody>
      </p:sp>
      <p:pic>
        <p:nvPicPr>
          <p:cNvPr id="11" name="Picture 10">
            <a:extLst>
              <a:ext uri="{FF2B5EF4-FFF2-40B4-BE49-F238E27FC236}">
                <a16:creationId xmlns:a16="http://schemas.microsoft.com/office/drawing/2014/main" id="{5D4615E4-D18F-4340-BE0E-68923ED8F365}"/>
              </a:ext>
            </a:extLst>
          </p:cNvPr>
          <p:cNvPicPr>
            <a:picLocks noChangeAspect="1"/>
          </p:cNvPicPr>
          <p:nvPr/>
        </p:nvPicPr>
        <p:blipFill>
          <a:blip r:embed="rId2"/>
          <a:stretch>
            <a:fillRect/>
          </a:stretch>
        </p:blipFill>
        <p:spPr>
          <a:xfrm>
            <a:off x="279400" y="975570"/>
            <a:ext cx="6197279" cy="3042998"/>
          </a:xfrm>
          <a:prstGeom prst="rect">
            <a:avLst/>
          </a:prstGeom>
          <a:ln>
            <a:solidFill>
              <a:schemeClr val="accent1"/>
            </a:solidFill>
          </a:ln>
        </p:spPr>
      </p:pic>
      <p:pic>
        <p:nvPicPr>
          <p:cNvPr id="9" name="Content Placeholder 8">
            <a:extLst>
              <a:ext uri="{FF2B5EF4-FFF2-40B4-BE49-F238E27FC236}">
                <a16:creationId xmlns:a16="http://schemas.microsoft.com/office/drawing/2014/main" id="{170A228F-0AD7-4B11-AB64-DD8D95EEC654}"/>
              </a:ext>
            </a:extLst>
          </p:cNvPr>
          <p:cNvPicPr>
            <a:picLocks noGrp="1" noChangeAspect="1"/>
          </p:cNvPicPr>
          <p:nvPr>
            <p:ph idx="11"/>
          </p:nvPr>
        </p:nvPicPr>
        <p:blipFill>
          <a:blip r:embed="rId3"/>
          <a:stretch>
            <a:fillRect/>
          </a:stretch>
        </p:blipFill>
        <p:spPr>
          <a:xfrm>
            <a:off x="1807993" y="2893262"/>
            <a:ext cx="3011657" cy="3686376"/>
          </a:xfrm>
          <a:ln>
            <a:solidFill>
              <a:schemeClr val="accent1"/>
            </a:solidFill>
          </a:ln>
        </p:spPr>
      </p:pic>
    </p:spTree>
    <p:extLst>
      <p:ext uri="{BB962C8B-B14F-4D97-AF65-F5344CB8AC3E}">
        <p14:creationId xmlns:p14="http://schemas.microsoft.com/office/powerpoint/2010/main" val="3872782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Coming soon</a:t>
            </a:r>
          </a:p>
        </p:txBody>
      </p:sp>
    </p:spTree>
    <p:extLst>
      <p:ext uri="{BB962C8B-B14F-4D97-AF65-F5344CB8AC3E}">
        <p14:creationId xmlns:p14="http://schemas.microsoft.com/office/powerpoint/2010/main" val="4055062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900" dirty="0"/>
              <a:t>Next Release – 4.21 Feature Updates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39812855"/>
              </p:ext>
            </p:extLst>
          </p:nvPr>
        </p:nvGraphicFramePr>
        <p:xfrm>
          <a:off x="638175" y="1759299"/>
          <a:ext cx="8048625" cy="3724501"/>
        </p:xfrm>
        <a:graphic>
          <a:graphicData uri="http://schemas.openxmlformats.org/drawingml/2006/table">
            <a:tbl>
              <a:tblPr firstRow="1" firstCol="1">
                <a:tableStyleId>{B301B821-A1FF-4177-AEE7-76D212191A09}</a:tableStyleId>
              </a:tblPr>
              <a:tblGrid>
                <a:gridCol w="2338107">
                  <a:extLst>
                    <a:ext uri="{9D8B030D-6E8A-4147-A177-3AD203B41FA5}">
                      <a16:colId xmlns:a16="http://schemas.microsoft.com/office/drawing/2014/main" val="20000"/>
                    </a:ext>
                  </a:extLst>
                </a:gridCol>
                <a:gridCol w="5710518">
                  <a:extLst>
                    <a:ext uri="{9D8B030D-6E8A-4147-A177-3AD203B41FA5}">
                      <a16:colId xmlns:a16="http://schemas.microsoft.com/office/drawing/2014/main" val="20001"/>
                    </a:ext>
                  </a:extLst>
                </a:gridCol>
              </a:tblGrid>
              <a:tr h="274670">
                <a:tc>
                  <a:txBody>
                    <a:bodyPr/>
                    <a:lstStyle/>
                    <a:p>
                      <a:pPr marL="0" marR="0" algn="ctr">
                        <a:spcBef>
                          <a:spcPts val="0"/>
                        </a:spcBef>
                        <a:spcAft>
                          <a:spcPts val="0"/>
                        </a:spcAft>
                      </a:pPr>
                      <a:r>
                        <a:rPr lang="en-US" sz="1600" b="1" dirty="0">
                          <a:solidFill>
                            <a:srgbClr val="FFFFFF"/>
                          </a:solidFill>
                          <a:effectLst/>
                          <a:latin typeface="+mj-lt"/>
                        </a:rPr>
                        <a:t>Feature</a:t>
                      </a:r>
                      <a:endParaRPr lang="en-US" sz="1400" dirty="0">
                        <a:effectLst/>
                        <a:latin typeface="+mj-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b="1">
                          <a:solidFill>
                            <a:srgbClr val="FFFFFF"/>
                          </a:solidFill>
                          <a:effectLst/>
                          <a:latin typeface="+mj-lt"/>
                        </a:rPr>
                        <a:t>Description</a:t>
                      </a:r>
                      <a:endParaRPr lang="en-US" sz="140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775906">
                <a:tc>
                  <a:txBody>
                    <a:bodyPr/>
                    <a:lstStyle/>
                    <a:p>
                      <a:pPr marL="0" marR="0" algn="l">
                        <a:spcBef>
                          <a:spcPts val="0"/>
                        </a:spcBef>
                        <a:spcAft>
                          <a:spcPts val="0"/>
                        </a:spcAft>
                      </a:pPr>
                      <a:r>
                        <a:rPr lang="en-US" sz="1400" dirty="0">
                          <a:solidFill>
                            <a:srgbClr val="000000"/>
                          </a:solidFill>
                          <a:effectLst/>
                          <a:latin typeface="+mj-lt"/>
                        </a:rPr>
                        <a:t>Competency Unit Criticality Rating - enhancements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Clients can associate a passing percentage for competency units levels 1 &amp; 2 with criticality rating; view criticality rating in Competency Development plan and Assessor Assessment.</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666750">
                <a:tc>
                  <a:txBody>
                    <a:bodyPr/>
                    <a:lstStyle/>
                    <a:p>
                      <a:pPr marL="0" marR="0" algn="l">
                        <a:spcBef>
                          <a:spcPts val="0"/>
                        </a:spcBef>
                        <a:spcAft>
                          <a:spcPts val="0"/>
                        </a:spcAft>
                      </a:pPr>
                      <a:r>
                        <a:rPr lang="en-US" sz="1400" dirty="0">
                          <a:solidFill>
                            <a:srgbClr val="000000"/>
                          </a:solidFill>
                          <a:effectLst/>
                          <a:latin typeface="+mj-lt"/>
                        </a:rPr>
                        <a:t>Add Evidence Report to Employee Snapshot reports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We are adding to the suite of available reports in the Employee Snapshot.  The Evidence Report will allow Viewer, Supervisor and Administrator users to see current and historical evidence uploaded throughout the assessment and learning processes.</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657225">
                <a:tc>
                  <a:txBody>
                    <a:bodyPr/>
                    <a:lstStyle/>
                    <a:p>
                      <a:pPr marL="0" marR="0" algn="l">
                        <a:spcBef>
                          <a:spcPts val="0"/>
                        </a:spcBef>
                        <a:spcAft>
                          <a:spcPts val="0"/>
                        </a:spcAft>
                      </a:pPr>
                      <a:r>
                        <a:rPr lang="en-US" sz="1400" dirty="0">
                          <a:effectLst/>
                          <a:latin typeface="+mj-lt"/>
                        </a:rPr>
                        <a:t>Learning Curriculum Updates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Updating the look and feel of the Learning Curriculum and changing how total number of courses are counted when a curriculum role is locked. </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523180">
                <a:tc>
                  <a:txBody>
                    <a:bodyPr/>
                    <a:lstStyle/>
                    <a:p>
                      <a:pPr marL="0" marR="0" algn="l">
                        <a:spcBef>
                          <a:spcPts val="0"/>
                        </a:spcBef>
                        <a:spcAft>
                          <a:spcPts val="0"/>
                        </a:spcAft>
                      </a:pPr>
                      <a:r>
                        <a:rPr lang="en-US" sz="1400" dirty="0">
                          <a:solidFill>
                            <a:srgbClr val="000000"/>
                          </a:solidFill>
                          <a:effectLst/>
                          <a:latin typeface="+mj-lt"/>
                        </a:rPr>
                        <a:t>Crew Movement Module</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rgbClr val="000000"/>
                          </a:solidFill>
                          <a:effectLst/>
                          <a:latin typeface="+mj-lt"/>
                        </a:rPr>
                        <a:t>Developing an integrated module to track personnel on board (POB) to help clients with vessel and shift staffing details. This will be an add-on option for clients who want to use this functionality.</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23180">
                <a:tc>
                  <a:txBody>
                    <a:bodyPr/>
                    <a:lstStyle/>
                    <a:p>
                      <a:pPr marL="0" marR="0" algn="l">
                        <a:spcBef>
                          <a:spcPts val="0"/>
                        </a:spcBef>
                        <a:spcAft>
                          <a:spcPts val="0"/>
                        </a:spcAft>
                      </a:pPr>
                      <a:r>
                        <a:rPr lang="en-US" sz="1400" dirty="0">
                          <a:effectLst/>
                          <a:latin typeface="+mj-lt"/>
                        </a:rPr>
                        <a:t>Login Speed Improvements</a:t>
                      </a:r>
                      <a:endParaRPr lang="en-US" sz="14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latin typeface="+mj-lt"/>
                        </a:rPr>
                        <a:t>We are focusing efforts on analyzing and improving the login speed into the web application.  </a:t>
                      </a:r>
                      <a:endParaRPr lang="en-US" sz="14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14867200"/>
                  </a:ext>
                </a:extLst>
              </a:tr>
            </a:tbl>
          </a:graphicData>
        </a:graphic>
      </p:graphicFrame>
      <p:sp>
        <p:nvSpPr>
          <p:cNvPr id="2" name="Rectangle 1"/>
          <p:cNvSpPr/>
          <p:nvPr/>
        </p:nvSpPr>
        <p:spPr>
          <a:xfrm>
            <a:off x="293687" y="967470"/>
            <a:ext cx="8996363" cy="338554"/>
          </a:xfrm>
          <a:prstGeom prst="rect">
            <a:avLst/>
          </a:prstGeom>
        </p:spPr>
        <p:txBody>
          <a:bodyPr wrap="square">
            <a:spAutoFit/>
          </a:bodyPr>
          <a:lstStyle/>
          <a:p>
            <a:pPr marL="0" indent="0">
              <a:spcAft>
                <a:spcPts val="1200"/>
              </a:spcAft>
              <a:buNone/>
            </a:pPr>
            <a:r>
              <a:rPr lang="en-US" b="0" dirty="0">
                <a:latin typeface="+mj-lt"/>
              </a:rPr>
              <a:t>CMS Online version 4.21 will be released in June 2021.  New features will include:</a:t>
            </a:r>
          </a:p>
        </p:txBody>
      </p:sp>
    </p:spTree>
    <p:extLst>
      <p:ext uri="{BB962C8B-B14F-4D97-AF65-F5344CB8AC3E}">
        <p14:creationId xmlns:p14="http://schemas.microsoft.com/office/powerpoint/2010/main" val="2250817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9C64-2611-4EDA-8312-381FC16B92FC}"/>
              </a:ext>
            </a:extLst>
          </p:cNvPr>
          <p:cNvSpPr>
            <a:spLocks noGrp="1"/>
          </p:cNvSpPr>
          <p:nvPr>
            <p:ph type="title"/>
          </p:nvPr>
        </p:nvSpPr>
        <p:spPr/>
        <p:txBody>
          <a:bodyPr/>
          <a:lstStyle/>
          <a:p>
            <a:r>
              <a:rPr lang="en-US" dirty="0"/>
              <a:t>CMS Online Mobile App</a:t>
            </a:r>
          </a:p>
        </p:txBody>
      </p:sp>
      <p:pic>
        <p:nvPicPr>
          <p:cNvPr id="6" name="Content Placeholder 5" descr="Graphical user interface, text, application&#10;&#10;Description automatically generated">
            <a:extLst>
              <a:ext uri="{FF2B5EF4-FFF2-40B4-BE49-F238E27FC236}">
                <a16:creationId xmlns:a16="http://schemas.microsoft.com/office/drawing/2014/main" id="{1EE327A1-0A4E-43A5-9961-421DC82C4BA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5797" y="1841100"/>
            <a:ext cx="1840230" cy="3982720"/>
          </a:xfrm>
          <a:ln>
            <a:solidFill>
              <a:schemeClr val="accent1"/>
            </a:solidFill>
          </a:ln>
        </p:spPr>
      </p:pic>
      <p:sp>
        <p:nvSpPr>
          <p:cNvPr id="4" name="Slide Number Placeholder 3">
            <a:extLst>
              <a:ext uri="{FF2B5EF4-FFF2-40B4-BE49-F238E27FC236}">
                <a16:creationId xmlns:a16="http://schemas.microsoft.com/office/drawing/2014/main" id="{2A70DF71-D969-41FF-B943-72AEB5DE3524}"/>
              </a:ext>
            </a:extLst>
          </p:cNvPr>
          <p:cNvSpPr>
            <a:spLocks noGrp="1"/>
          </p:cNvSpPr>
          <p:nvPr>
            <p:ph type="sldNum" sz="quarter" idx="10"/>
          </p:nvPr>
        </p:nvSpPr>
        <p:spPr/>
        <p:txBody>
          <a:bodyPr/>
          <a:lstStyle/>
          <a:p>
            <a:pPr>
              <a:defRPr/>
            </a:pPr>
            <a:fld id="{B4556A47-DC3A-44B4-A287-45FE08BD7826}" type="slidenum">
              <a:rPr lang="en-US" smtClean="0"/>
              <a:pPr>
                <a:defRPr/>
              </a:pPr>
              <a:t>24</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29F15104-500C-419A-A689-305058D71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3876" y="1841100"/>
            <a:ext cx="1840230" cy="3982720"/>
          </a:xfrm>
          <a:prstGeom prst="rect">
            <a:avLst/>
          </a:prstGeom>
          <a:ln>
            <a:solidFill>
              <a:schemeClr val="accent1"/>
            </a:solidFill>
          </a:ln>
        </p:spPr>
      </p:pic>
      <p:pic>
        <p:nvPicPr>
          <p:cNvPr id="10" name="Picture 9" descr="Graphical user interface, application&#10;&#10;Description automatically generated">
            <a:extLst>
              <a:ext uri="{FF2B5EF4-FFF2-40B4-BE49-F238E27FC236}">
                <a16:creationId xmlns:a16="http://schemas.microsoft.com/office/drawing/2014/main" id="{7717210A-1C14-425A-9C85-ED7C2C753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1956" y="1841100"/>
            <a:ext cx="1840230" cy="3982720"/>
          </a:xfrm>
          <a:prstGeom prst="rect">
            <a:avLst/>
          </a:prstGeom>
          <a:ln>
            <a:solidFill>
              <a:schemeClr val="accent1"/>
            </a:solidFill>
          </a:ln>
        </p:spPr>
      </p:pic>
      <p:pic>
        <p:nvPicPr>
          <p:cNvPr id="12" name="Picture 11" descr="Graphical user interface&#10;&#10;Description automatically generated">
            <a:extLst>
              <a:ext uri="{FF2B5EF4-FFF2-40B4-BE49-F238E27FC236}">
                <a16:creationId xmlns:a16="http://schemas.microsoft.com/office/drawing/2014/main" id="{5617AAAD-9584-45AD-9E07-261EC69F8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036" y="1841100"/>
            <a:ext cx="1840230" cy="3982720"/>
          </a:xfrm>
          <a:prstGeom prst="rect">
            <a:avLst/>
          </a:prstGeom>
          <a:ln>
            <a:solidFill>
              <a:schemeClr val="accent1"/>
            </a:solidFill>
          </a:ln>
        </p:spPr>
      </p:pic>
      <p:sp>
        <p:nvSpPr>
          <p:cNvPr id="13" name="Rectangle 12">
            <a:extLst>
              <a:ext uri="{FF2B5EF4-FFF2-40B4-BE49-F238E27FC236}">
                <a16:creationId xmlns:a16="http://schemas.microsoft.com/office/drawing/2014/main" id="{C7B8A8CF-E478-489B-AE50-C445D3C3BED9}"/>
              </a:ext>
            </a:extLst>
          </p:cNvPr>
          <p:cNvSpPr/>
          <p:nvPr/>
        </p:nvSpPr>
        <p:spPr>
          <a:xfrm>
            <a:off x="293687" y="967470"/>
            <a:ext cx="8996363" cy="584775"/>
          </a:xfrm>
          <a:prstGeom prst="rect">
            <a:avLst/>
          </a:prstGeom>
        </p:spPr>
        <p:txBody>
          <a:bodyPr wrap="square">
            <a:spAutoFit/>
          </a:bodyPr>
          <a:lstStyle/>
          <a:p>
            <a:pPr marL="0" indent="0">
              <a:spcAft>
                <a:spcPts val="1200"/>
              </a:spcAft>
              <a:buNone/>
            </a:pPr>
            <a:r>
              <a:rPr lang="en-US" b="0" dirty="0">
                <a:latin typeface="+mj-lt"/>
              </a:rPr>
              <a:t>We have been developing native mobile apps for CMS Online. The iOS app will be released by the end of March. The Android app will be a few months behind.</a:t>
            </a:r>
          </a:p>
        </p:txBody>
      </p:sp>
    </p:spTree>
    <p:extLst>
      <p:ext uri="{BB962C8B-B14F-4D97-AF65-F5344CB8AC3E}">
        <p14:creationId xmlns:p14="http://schemas.microsoft.com/office/powerpoint/2010/main" val="2457791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9443" y="1954433"/>
            <a:ext cx="3180858" cy="540167"/>
          </a:xfrm>
        </p:spPr>
        <p:txBody>
          <a:bodyPr/>
          <a:lstStyle/>
          <a:p>
            <a:pPr algn="l"/>
            <a:r>
              <a:rPr lang="en-US" dirty="0"/>
              <a:t>Version 4.20</a:t>
            </a:r>
          </a:p>
        </p:txBody>
      </p:sp>
      <p:sp>
        <p:nvSpPr>
          <p:cNvPr id="4" name="Subtitle 3"/>
          <p:cNvSpPr>
            <a:spLocks noGrp="1"/>
          </p:cNvSpPr>
          <p:nvPr>
            <p:ph type="subTitle" idx="1"/>
          </p:nvPr>
        </p:nvSpPr>
        <p:spPr>
          <a:xfrm>
            <a:off x="6109443" y="2494600"/>
            <a:ext cx="3022686" cy="1752600"/>
          </a:xfrm>
        </p:spPr>
        <p:txBody>
          <a:bodyPr/>
          <a:lstStyle/>
          <a:p>
            <a:pPr algn="l"/>
            <a:r>
              <a:rPr lang="en-US" dirty="0"/>
              <a:t>CMS Online</a:t>
            </a:r>
          </a:p>
          <a:p>
            <a:pPr algn="l"/>
            <a:r>
              <a:rPr lang="en-US" dirty="0"/>
              <a:t>Quarterly Release Notes</a:t>
            </a:r>
          </a:p>
          <a:p>
            <a:pPr algn="l"/>
            <a:endParaRPr lang="en-US" dirty="0"/>
          </a:p>
          <a:p>
            <a:pPr algn="l"/>
            <a:r>
              <a:rPr lang="en-US" dirty="0"/>
              <a:t>March 2021</a:t>
            </a:r>
          </a:p>
        </p:txBody>
      </p:sp>
      <p:sp>
        <p:nvSpPr>
          <p:cNvPr id="5" name="TextBox 4"/>
          <p:cNvSpPr txBox="1"/>
          <p:nvPr/>
        </p:nvSpPr>
        <p:spPr bwMode="auto">
          <a:xfrm>
            <a:off x="2261970" y="6057755"/>
            <a:ext cx="5358816" cy="267525"/>
          </a:xfrm>
          <a:prstGeom prst="rect">
            <a:avLst/>
          </a:prstGeom>
          <a:noFill/>
          <a:ln w="9525">
            <a:noFill/>
            <a:miter lim="800000"/>
            <a:headEnd/>
            <a:tailEnd/>
          </a:ln>
        </p:spPr>
        <p:txBody>
          <a:bodyPr vert="horz" wrap="square" lIns="82058" tIns="41029" rIns="82058" bIns="41029" numCol="1" rtlCol="0" anchor="ctr" anchorCtr="0" compatLnSpc="1">
            <a:prstTxWarp prst="textNoShape">
              <a:avLst/>
            </a:prstTxWarp>
            <a:spAutoFit/>
          </a:bodyPr>
          <a:lstStyle/>
          <a:p>
            <a:r>
              <a:rPr lang="en-US" sz="1200" b="0" i="1" kern="0" dirty="0">
                <a:solidFill>
                  <a:schemeClr val="tx1">
                    <a:lumMod val="50000"/>
                    <a:lumOff val="50000"/>
                  </a:schemeClr>
                </a:solidFill>
              </a:rPr>
              <a:t>© Copyright 2021 International Human Resources Development Corporation</a:t>
            </a:r>
          </a:p>
        </p:txBody>
      </p:sp>
      <p:pic>
        <p:nvPicPr>
          <p:cNvPr id="6" name="Picture 5">
            <a:extLst>
              <a:ext uri="{FF2B5EF4-FFF2-40B4-BE49-F238E27FC236}">
                <a16:creationId xmlns:a16="http://schemas.microsoft.com/office/drawing/2014/main" id="{1BC3F656-3E6A-494B-9E31-7EC6FBDD573C}"/>
              </a:ext>
            </a:extLst>
          </p:cNvPr>
          <p:cNvPicPr>
            <a:picLocks noChangeAspect="1"/>
          </p:cNvPicPr>
          <p:nvPr/>
        </p:nvPicPr>
        <p:blipFill>
          <a:blip r:embed="rId2"/>
          <a:stretch>
            <a:fillRect/>
          </a:stretch>
        </p:blipFill>
        <p:spPr>
          <a:xfrm>
            <a:off x="195598" y="532720"/>
            <a:ext cx="5851090" cy="5229412"/>
          </a:xfrm>
          <a:prstGeom prst="rect">
            <a:avLst/>
          </a:prstGeom>
          <a:ln>
            <a:solidFill>
              <a:schemeClr val="accent1"/>
            </a:solidFill>
          </a:ln>
        </p:spPr>
      </p:pic>
    </p:spTree>
    <p:extLst>
      <p:ext uri="{BB962C8B-B14F-4D97-AF65-F5344CB8AC3E}">
        <p14:creationId xmlns:p14="http://schemas.microsoft.com/office/powerpoint/2010/main" val="4069117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EF9A-9C25-456B-BD3E-6E0CD6731431}"/>
              </a:ext>
            </a:extLst>
          </p:cNvPr>
          <p:cNvSpPr>
            <a:spLocks noGrp="1"/>
          </p:cNvSpPr>
          <p:nvPr>
            <p:ph type="title"/>
          </p:nvPr>
        </p:nvSpPr>
        <p:spPr/>
        <p:txBody>
          <a:bodyPr/>
          <a:lstStyle/>
          <a:p>
            <a:r>
              <a:rPr lang="en-US" dirty="0"/>
              <a:t>User interface Enhancements</a:t>
            </a:r>
          </a:p>
        </p:txBody>
      </p:sp>
      <p:sp>
        <p:nvSpPr>
          <p:cNvPr id="4" name="Slide Number Placeholder 3">
            <a:extLst>
              <a:ext uri="{FF2B5EF4-FFF2-40B4-BE49-F238E27FC236}">
                <a16:creationId xmlns:a16="http://schemas.microsoft.com/office/drawing/2014/main" id="{73A5A69B-D3BF-4F8B-8D37-DCF61E875F21}"/>
              </a:ext>
            </a:extLst>
          </p:cNvPr>
          <p:cNvSpPr>
            <a:spLocks noGrp="1"/>
          </p:cNvSpPr>
          <p:nvPr>
            <p:ph type="sldNum" sz="quarter" idx="10"/>
          </p:nvPr>
        </p:nvSpPr>
        <p:spPr/>
        <p:txBody>
          <a:bodyPr/>
          <a:lstStyle/>
          <a:p>
            <a:pPr>
              <a:defRPr/>
            </a:pPr>
            <a:fld id="{748931F6-218B-4F2F-996F-B554419DD6A4}" type="slidenum">
              <a:rPr lang="en-US" smtClean="0"/>
              <a:pPr>
                <a:defRPr/>
              </a:pPr>
              <a:t>3</a:t>
            </a:fld>
            <a:endParaRPr lang="en-US"/>
          </a:p>
        </p:txBody>
      </p:sp>
    </p:spTree>
    <p:extLst>
      <p:ext uri="{BB962C8B-B14F-4D97-AF65-F5344CB8AC3E}">
        <p14:creationId xmlns:p14="http://schemas.microsoft.com/office/powerpoint/2010/main" val="4257451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9A5E-56E2-4B3C-A352-7550E87A34B3}"/>
              </a:ext>
            </a:extLst>
          </p:cNvPr>
          <p:cNvSpPr>
            <a:spLocks noGrp="1"/>
          </p:cNvSpPr>
          <p:nvPr>
            <p:ph type="title"/>
          </p:nvPr>
        </p:nvSpPr>
        <p:spPr/>
        <p:txBody>
          <a:bodyPr/>
          <a:lstStyle/>
          <a:p>
            <a:r>
              <a:rPr lang="en-US" dirty="0"/>
              <a:t>User Interface Enhancements – Header/Footer/Menus</a:t>
            </a:r>
          </a:p>
        </p:txBody>
      </p:sp>
      <p:pic>
        <p:nvPicPr>
          <p:cNvPr id="6" name="Content Placeholder 5">
            <a:extLst>
              <a:ext uri="{FF2B5EF4-FFF2-40B4-BE49-F238E27FC236}">
                <a16:creationId xmlns:a16="http://schemas.microsoft.com/office/drawing/2014/main" id="{2B29F2C9-CD62-4C5C-80C4-C577C268C6A1}"/>
              </a:ext>
            </a:extLst>
          </p:cNvPr>
          <p:cNvPicPr>
            <a:picLocks noGrp="1" noChangeAspect="1"/>
          </p:cNvPicPr>
          <p:nvPr>
            <p:ph idx="1"/>
          </p:nvPr>
        </p:nvPicPr>
        <p:blipFill>
          <a:blip r:embed="rId2"/>
          <a:stretch>
            <a:fillRect/>
          </a:stretch>
        </p:blipFill>
        <p:spPr>
          <a:xfrm>
            <a:off x="361950" y="916333"/>
            <a:ext cx="5707618" cy="5101183"/>
          </a:xfrm>
          <a:ln>
            <a:solidFill>
              <a:schemeClr val="accent1"/>
            </a:solidFill>
          </a:ln>
        </p:spPr>
      </p:pic>
      <p:sp>
        <p:nvSpPr>
          <p:cNvPr id="4" name="Content Placeholder 3">
            <a:extLst>
              <a:ext uri="{FF2B5EF4-FFF2-40B4-BE49-F238E27FC236}">
                <a16:creationId xmlns:a16="http://schemas.microsoft.com/office/drawing/2014/main" id="{7DC1B6B7-7321-435D-B4C8-0D514C1B9C00}"/>
              </a:ext>
            </a:extLst>
          </p:cNvPr>
          <p:cNvSpPr>
            <a:spLocks noGrp="1"/>
          </p:cNvSpPr>
          <p:nvPr>
            <p:ph idx="10"/>
          </p:nvPr>
        </p:nvSpPr>
        <p:spPr>
          <a:xfrm>
            <a:off x="6524625" y="1110465"/>
            <a:ext cx="2638425" cy="1787608"/>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pitchFamily="34" charset="0"/>
              </a:rPr>
              <a:t>Key Features include:</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New header and footer</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1600" kern="1200" dirty="0">
                <a:solidFill>
                  <a:prstClr val="black"/>
                </a:solidFill>
                <a:ea typeface="+mn-ea"/>
                <a:cs typeface="Arial" pitchFamily="34" charset="0"/>
              </a:rPr>
              <a:t>Modified responsive left navigation menu</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pitchFamily="34" charset="0"/>
              </a:rPr>
              <a:t>Updated resources and profile menus</a:t>
            </a:r>
          </a:p>
        </p:txBody>
      </p:sp>
      <p:pic>
        <p:nvPicPr>
          <p:cNvPr id="8" name="Picture 7">
            <a:extLst>
              <a:ext uri="{FF2B5EF4-FFF2-40B4-BE49-F238E27FC236}">
                <a16:creationId xmlns:a16="http://schemas.microsoft.com/office/drawing/2014/main" id="{75D7931F-A812-4E33-8E09-10A87268C769}"/>
              </a:ext>
            </a:extLst>
          </p:cNvPr>
          <p:cNvPicPr>
            <a:picLocks noChangeAspect="1"/>
          </p:cNvPicPr>
          <p:nvPr/>
        </p:nvPicPr>
        <p:blipFill>
          <a:blip r:embed="rId3"/>
          <a:stretch>
            <a:fillRect/>
          </a:stretch>
        </p:blipFill>
        <p:spPr>
          <a:xfrm>
            <a:off x="1954916" y="3105230"/>
            <a:ext cx="6427643" cy="3236057"/>
          </a:xfrm>
          <a:prstGeom prst="rect">
            <a:avLst/>
          </a:prstGeom>
          <a:ln>
            <a:solidFill>
              <a:schemeClr val="accent1"/>
            </a:solidFill>
          </a:ln>
        </p:spPr>
      </p:pic>
      <p:pic>
        <p:nvPicPr>
          <p:cNvPr id="10" name="Picture 9">
            <a:extLst>
              <a:ext uri="{FF2B5EF4-FFF2-40B4-BE49-F238E27FC236}">
                <a16:creationId xmlns:a16="http://schemas.microsoft.com/office/drawing/2014/main" id="{8BD8911F-E81A-4D05-910F-D0EFEC727A97}"/>
              </a:ext>
            </a:extLst>
          </p:cNvPr>
          <p:cNvPicPr>
            <a:picLocks noChangeAspect="1"/>
          </p:cNvPicPr>
          <p:nvPr/>
        </p:nvPicPr>
        <p:blipFill>
          <a:blip r:embed="rId4"/>
          <a:stretch>
            <a:fillRect/>
          </a:stretch>
        </p:blipFill>
        <p:spPr>
          <a:xfrm>
            <a:off x="4705701" y="1893763"/>
            <a:ext cx="1620039" cy="2253968"/>
          </a:xfrm>
          <a:prstGeom prst="rect">
            <a:avLst/>
          </a:prstGeom>
          <a:ln>
            <a:solidFill>
              <a:schemeClr val="accent1"/>
            </a:solidFill>
          </a:ln>
        </p:spPr>
      </p:pic>
    </p:spTree>
    <p:extLst>
      <p:ext uri="{BB962C8B-B14F-4D97-AF65-F5344CB8AC3E}">
        <p14:creationId xmlns:p14="http://schemas.microsoft.com/office/powerpoint/2010/main" val="3855680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EF9A-9C25-456B-BD3E-6E0CD6731431}"/>
              </a:ext>
            </a:extLst>
          </p:cNvPr>
          <p:cNvSpPr>
            <a:spLocks noGrp="1"/>
          </p:cNvSpPr>
          <p:nvPr>
            <p:ph type="title"/>
          </p:nvPr>
        </p:nvSpPr>
        <p:spPr/>
        <p:txBody>
          <a:bodyPr/>
          <a:lstStyle/>
          <a:p>
            <a:r>
              <a:rPr lang="en-US" dirty="0"/>
              <a:t>Email alert updates</a:t>
            </a:r>
          </a:p>
        </p:txBody>
      </p:sp>
      <p:sp>
        <p:nvSpPr>
          <p:cNvPr id="4" name="Slide Number Placeholder 3">
            <a:extLst>
              <a:ext uri="{FF2B5EF4-FFF2-40B4-BE49-F238E27FC236}">
                <a16:creationId xmlns:a16="http://schemas.microsoft.com/office/drawing/2014/main" id="{73A5A69B-D3BF-4F8B-8D37-DCF61E875F21}"/>
              </a:ext>
            </a:extLst>
          </p:cNvPr>
          <p:cNvSpPr>
            <a:spLocks noGrp="1"/>
          </p:cNvSpPr>
          <p:nvPr>
            <p:ph type="sldNum" sz="quarter" idx="10"/>
          </p:nvPr>
        </p:nvSpPr>
        <p:spPr/>
        <p:txBody>
          <a:bodyPr/>
          <a:lstStyle/>
          <a:p>
            <a:pPr>
              <a:defRPr/>
            </a:pPr>
            <a:fld id="{748931F6-218B-4F2F-996F-B554419DD6A4}" type="slidenum">
              <a:rPr lang="en-US" smtClean="0"/>
              <a:pPr>
                <a:defRPr/>
              </a:pPr>
              <a:t>5</a:t>
            </a:fld>
            <a:endParaRPr lang="en-US"/>
          </a:p>
        </p:txBody>
      </p:sp>
    </p:spTree>
    <p:extLst>
      <p:ext uri="{BB962C8B-B14F-4D97-AF65-F5344CB8AC3E}">
        <p14:creationId xmlns:p14="http://schemas.microsoft.com/office/powerpoint/2010/main" val="4125156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F4A5E7-D922-4496-8F0A-E61C31F0B390}"/>
              </a:ext>
            </a:extLst>
          </p:cNvPr>
          <p:cNvPicPr>
            <a:picLocks noChangeAspect="1"/>
          </p:cNvPicPr>
          <p:nvPr/>
        </p:nvPicPr>
        <p:blipFill>
          <a:blip r:embed="rId2"/>
          <a:stretch>
            <a:fillRect/>
          </a:stretch>
        </p:blipFill>
        <p:spPr>
          <a:xfrm>
            <a:off x="307725" y="1660402"/>
            <a:ext cx="5838825" cy="2636186"/>
          </a:xfrm>
          <a:prstGeom prst="rect">
            <a:avLst/>
          </a:prstGeom>
          <a:ln>
            <a:solidFill>
              <a:schemeClr val="accent1"/>
            </a:solidFill>
          </a:ln>
        </p:spPr>
      </p:pic>
      <p:sp>
        <p:nvSpPr>
          <p:cNvPr id="2" name="Title 1"/>
          <p:cNvSpPr>
            <a:spLocks noGrp="1"/>
          </p:cNvSpPr>
          <p:nvPr>
            <p:ph type="title"/>
          </p:nvPr>
        </p:nvSpPr>
        <p:spPr/>
        <p:txBody>
          <a:bodyPr/>
          <a:lstStyle/>
          <a:p>
            <a:r>
              <a:rPr lang="en-US" sz="2800" dirty="0"/>
              <a:t>Email Alert Updates</a:t>
            </a:r>
          </a:p>
        </p:txBody>
      </p:sp>
      <p:sp>
        <p:nvSpPr>
          <p:cNvPr id="3" name="Content Placeholder 2"/>
          <p:cNvSpPr>
            <a:spLocks noGrp="1"/>
          </p:cNvSpPr>
          <p:nvPr>
            <p:ph idx="11"/>
          </p:nvPr>
        </p:nvSpPr>
        <p:spPr>
          <a:xfrm>
            <a:off x="276963" y="952443"/>
            <a:ext cx="9016512" cy="571557"/>
          </a:xfrm>
        </p:spPr>
        <p:txBody>
          <a:bodyPr/>
          <a:lstStyle/>
          <a:p>
            <a:pPr marL="0" indent="0">
              <a:spcBef>
                <a:spcPts val="600"/>
              </a:spcBef>
              <a:buNone/>
            </a:pPr>
            <a:r>
              <a:rPr lang="en-US" sz="1800" dirty="0"/>
              <a:t>We made some improvements to our email alerts to support useability and function for Administrators and recipients</a:t>
            </a:r>
          </a:p>
        </p:txBody>
      </p:sp>
      <p:sp>
        <p:nvSpPr>
          <p:cNvPr id="9" name="Rectangle 8"/>
          <p:cNvSpPr/>
          <p:nvPr/>
        </p:nvSpPr>
        <p:spPr>
          <a:xfrm>
            <a:off x="6842440" y="1643896"/>
            <a:ext cx="2327776" cy="3570208"/>
          </a:xfrm>
          <a:prstGeom prst="rect">
            <a:avLst/>
          </a:prstGeom>
        </p:spPr>
        <p:txBody>
          <a:bodyPr wrap="square">
            <a:spAutoFit/>
          </a:bodyPr>
          <a:lstStyle/>
          <a:p>
            <a:r>
              <a:rPr lang="en-US" sz="1800" dirty="0">
                <a:latin typeface="+mj-lt"/>
              </a:rPr>
              <a:t>Key Features include:</a:t>
            </a:r>
          </a:p>
          <a:p>
            <a:pPr marL="285750" indent="-285750">
              <a:buFont typeface="Wingdings" panose="05000000000000000000" pitchFamily="2" charset="2"/>
              <a:buChar char="Ø"/>
            </a:pPr>
            <a:r>
              <a:rPr lang="en-US" sz="1600" b="0" dirty="0">
                <a:latin typeface="+mj-lt"/>
              </a:rPr>
              <a:t>Separated trigger-based and batch-processed email alerts</a:t>
            </a:r>
          </a:p>
          <a:p>
            <a:pPr marL="285750" indent="-285750">
              <a:buFont typeface="Wingdings" panose="05000000000000000000" pitchFamily="2" charset="2"/>
              <a:buChar char="Ø"/>
            </a:pPr>
            <a:r>
              <a:rPr lang="en-US" sz="1600" b="0" dirty="0">
                <a:latin typeface="+mj-lt"/>
              </a:rPr>
              <a:t>Improved </a:t>
            </a:r>
            <a:r>
              <a:rPr lang="en-US" b="0" dirty="0">
                <a:latin typeface="+mj-lt"/>
              </a:rPr>
              <a:t>useability of placeholders in batch-processed emails</a:t>
            </a:r>
            <a:endParaRPr lang="en-US" sz="1600" b="0" dirty="0">
              <a:latin typeface="+mj-lt"/>
            </a:endParaRPr>
          </a:p>
          <a:p>
            <a:pPr marL="285750" indent="-285750">
              <a:buFont typeface="Wingdings" panose="05000000000000000000" pitchFamily="2" charset="2"/>
              <a:buChar char="Ø"/>
            </a:pPr>
            <a:r>
              <a:rPr lang="en-US" sz="1600" b="0" dirty="0">
                <a:latin typeface="+mj-lt"/>
              </a:rPr>
              <a:t>Added bcc field to custom email template</a:t>
            </a:r>
          </a:p>
          <a:p>
            <a:pPr marL="285750" indent="-285750">
              <a:buFont typeface="Wingdings" panose="05000000000000000000" pitchFamily="2" charset="2"/>
              <a:buChar char="Ø"/>
            </a:pPr>
            <a:r>
              <a:rPr lang="en-US" sz="1600" b="0" dirty="0">
                <a:latin typeface="+mj-lt"/>
              </a:rPr>
              <a:t>Added Authorized User to placeholder options in trigger-based emails</a:t>
            </a:r>
          </a:p>
        </p:txBody>
      </p:sp>
      <p:pic>
        <p:nvPicPr>
          <p:cNvPr id="5" name="Picture 4">
            <a:extLst>
              <a:ext uri="{FF2B5EF4-FFF2-40B4-BE49-F238E27FC236}">
                <a16:creationId xmlns:a16="http://schemas.microsoft.com/office/drawing/2014/main" id="{34657B0B-2843-4B68-BED9-5957919154F1}"/>
              </a:ext>
            </a:extLst>
          </p:cNvPr>
          <p:cNvPicPr>
            <a:picLocks noChangeAspect="1"/>
          </p:cNvPicPr>
          <p:nvPr/>
        </p:nvPicPr>
        <p:blipFill>
          <a:blip r:embed="rId3"/>
          <a:stretch>
            <a:fillRect/>
          </a:stretch>
        </p:blipFill>
        <p:spPr>
          <a:xfrm>
            <a:off x="1594872" y="2976097"/>
            <a:ext cx="4959540" cy="3125365"/>
          </a:xfrm>
          <a:prstGeom prst="rect">
            <a:avLst/>
          </a:prstGeom>
          <a:ln>
            <a:solidFill>
              <a:schemeClr val="accent1"/>
            </a:solidFill>
          </a:ln>
        </p:spPr>
      </p:pic>
    </p:spTree>
    <p:extLst>
      <p:ext uri="{BB962C8B-B14F-4D97-AF65-F5344CB8AC3E}">
        <p14:creationId xmlns:p14="http://schemas.microsoft.com/office/powerpoint/2010/main" val="3258701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Course completion option</a:t>
            </a:r>
          </a:p>
        </p:txBody>
      </p:sp>
    </p:spTree>
    <p:extLst>
      <p:ext uri="{BB962C8B-B14F-4D97-AF65-F5344CB8AC3E}">
        <p14:creationId xmlns:p14="http://schemas.microsoft.com/office/powerpoint/2010/main" val="3835110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1F09EC-055B-4B5F-A919-4C5D4A785AA8}"/>
              </a:ext>
            </a:extLst>
          </p:cNvPr>
          <p:cNvPicPr>
            <a:picLocks noChangeAspect="1"/>
          </p:cNvPicPr>
          <p:nvPr/>
        </p:nvPicPr>
        <p:blipFill>
          <a:blip r:embed="rId2"/>
          <a:stretch>
            <a:fillRect/>
          </a:stretch>
        </p:blipFill>
        <p:spPr>
          <a:xfrm>
            <a:off x="1847841" y="2191334"/>
            <a:ext cx="4934145" cy="3586221"/>
          </a:xfrm>
          <a:prstGeom prst="rect">
            <a:avLst/>
          </a:prstGeom>
          <a:ln>
            <a:solidFill>
              <a:schemeClr val="accent1"/>
            </a:solidFill>
          </a:ln>
        </p:spPr>
      </p:pic>
      <p:sp>
        <p:nvSpPr>
          <p:cNvPr id="2" name="Title 1"/>
          <p:cNvSpPr>
            <a:spLocks noGrp="1"/>
          </p:cNvSpPr>
          <p:nvPr>
            <p:ph type="title"/>
          </p:nvPr>
        </p:nvSpPr>
        <p:spPr/>
        <p:txBody>
          <a:bodyPr/>
          <a:lstStyle/>
          <a:p>
            <a:r>
              <a:rPr lang="en-US" sz="2800" dirty="0"/>
              <a:t>Course Completion Option – Simple Checkbox</a:t>
            </a:r>
          </a:p>
        </p:txBody>
      </p:sp>
      <p:sp>
        <p:nvSpPr>
          <p:cNvPr id="3" name="Content Placeholder 2"/>
          <p:cNvSpPr>
            <a:spLocks noGrp="1"/>
          </p:cNvSpPr>
          <p:nvPr>
            <p:ph idx="11"/>
          </p:nvPr>
        </p:nvSpPr>
        <p:spPr>
          <a:xfrm>
            <a:off x="276963" y="831850"/>
            <a:ext cx="9016512" cy="900697"/>
          </a:xfrm>
        </p:spPr>
        <p:txBody>
          <a:bodyPr/>
          <a:lstStyle/>
          <a:p>
            <a:pPr marL="0" indent="0">
              <a:spcBef>
                <a:spcPts val="600"/>
              </a:spcBef>
              <a:buNone/>
            </a:pPr>
            <a:r>
              <a:rPr lang="en-US" sz="1800" b="0" i="0" u="none" strike="noStrike" kern="1200" dirty="0">
                <a:solidFill>
                  <a:srgbClr val="000000"/>
                </a:solidFill>
                <a:effectLst/>
                <a:latin typeface="Calibri" panose="020F0502020204030204" pitchFamily="34" charset="0"/>
                <a:ea typeface="Calibri" panose="020F0502020204030204" pitchFamily="34" charset="0"/>
              </a:rPr>
              <a:t>We added the option to enable a simple checkbox that learners can use to record their completion of a learning event within a curriculum role. </a:t>
            </a:r>
            <a:endParaRPr lang="en-US" sz="1800" dirty="0"/>
          </a:p>
          <a:p>
            <a:pPr marL="0" indent="0">
              <a:spcBef>
                <a:spcPts val="600"/>
              </a:spcBef>
              <a:buNone/>
            </a:pPr>
            <a:endParaRPr lang="en-US" sz="1800" dirty="0"/>
          </a:p>
        </p:txBody>
      </p:sp>
      <p:sp>
        <p:nvSpPr>
          <p:cNvPr id="9" name="Rectangle 8"/>
          <p:cNvSpPr/>
          <p:nvPr/>
        </p:nvSpPr>
        <p:spPr>
          <a:xfrm>
            <a:off x="6934689" y="1579776"/>
            <a:ext cx="2399853" cy="3323987"/>
          </a:xfrm>
          <a:prstGeom prst="rect">
            <a:avLst/>
          </a:prstGeom>
        </p:spPr>
        <p:txBody>
          <a:bodyPr wrap="square">
            <a:spAutoFit/>
          </a:bodyPr>
          <a:lstStyle/>
          <a:p>
            <a:r>
              <a:rPr lang="en-US" sz="1800" dirty="0">
                <a:latin typeface="+mj-lt"/>
              </a:rPr>
              <a:t>Key Features include:</a:t>
            </a:r>
          </a:p>
          <a:p>
            <a:pPr marL="285750" indent="-285750">
              <a:buFont typeface="Wingdings" panose="05000000000000000000" pitchFamily="2" charset="2"/>
              <a:buChar char="Ø"/>
            </a:pPr>
            <a:r>
              <a:rPr lang="en-US" b="0" dirty="0">
                <a:latin typeface="+mj-lt"/>
              </a:rPr>
              <a:t>Content Developer selects option for individual learning event</a:t>
            </a:r>
          </a:p>
          <a:p>
            <a:pPr marL="285750" indent="-285750">
              <a:buFont typeface="Wingdings" panose="05000000000000000000" pitchFamily="2" charset="2"/>
              <a:buChar char="Ø"/>
            </a:pPr>
            <a:r>
              <a:rPr lang="en-US" b="0" dirty="0">
                <a:latin typeface="+mj-lt"/>
              </a:rPr>
              <a:t>Learner accesses via Learning Curriculum</a:t>
            </a:r>
          </a:p>
          <a:p>
            <a:pPr marL="285750" indent="-285750">
              <a:buFont typeface="Wingdings" panose="05000000000000000000" pitchFamily="2" charset="2"/>
              <a:buChar char="Ø"/>
            </a:pPr>
            <a:r>
              <a:rPr lang="en-US" b="0" dirty="0">
                <a:latin typeface="+mj-lt"/>
              </a:rPr>
              <a:t>Learner checks box, which records completion with current date</a:t>
            </a:r>
          </a:p>
          <a:p>
            <a:pPr marL="285750" indent="-285750">
              <a:buFont typeface="Wingdings" panose="05000000000000000000" pitchFamily="2" charset="2"/>
              <a:buChar char="Ø"/>
            </a:pPr>
            <a:r>
              <a:rPr lang="en-US" b="0" dirty="0">
                <a:latin typeface="+mj-lt"/>
              </a:rPr>
              <a:t>Status updates to Complete</a:t>
            </a:r>
          </a:p>
        </p:txBody>
      </p:sp>
      <p:pic>
        <p:nvPicPr>
          <p:cNvPr id="6" name="Picture 5">
            <a:extLst>
              <a:ext uri="{FF2B5EF4-FFF2-40B4-BE49-F238E27FC236}">
                <a16:creationId xmlns:a16="http://schemas.microsoft.com/office/drawing/2014/main" id="{4A686CBD-BDBF-400D-BE25-538C28633A08}"/>
              </a:ext>
            </a:extLst>
          </p:cNvPr>
          <p:cNvPicPr>
            <a:picLocks noChangeAspect="1"/>
          </p:cNvPicPr>
          <p:nvPr/>
        </p:nvPicPr>
        <p:blipFill>
          <a:blip r:embed="rId3"/>
          <a:stretch>
            <a:fillRect/>
          </a:stretch>
        </p:blipFill>
        <p:spPr>
          <a:xfrm>
            <a:off x="539667" y="1579776"/>
            <a:ext cx="3225966" cy="2667137"/>
          </a:xfrm>
          <a:prstGeom prst="rect">
            <a:avLst/>
          </a:prstGeom>
          <a:ln>
            <a:solidFill>
              <a:schemeClr val="accent1"/>
            </a:solidFill>
          </a:ln>
        </p:spPr>
      </p:pic>
    </p:spTree>
    <p:extLst>
      <p:ext uri="{BB962C8B-B14F-4D97-AF65-F5344CB8AC3E}">
        <p14:creationId xmlns:p14="http://schemas.microsoft.com/office/powerpoint/2010/main" val="780855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Alert learner when learning event has attachment</a:t>
            </a:r>
          </a:p>
        </p:txBody>
      </p:sp>
    </p:spTree>
    <p:extLst>
      <p:ext uri="{BB962C8B-B14F-4D97-AF65-F5344CB8AC3E}">
        <p14:creationId xmlns:p14="http://schemas.microsoft.com/office/powerpoint/2010/main" val="1501811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solidFill>
          <a:schemeClr val="accent1"/>
        </a:solidFill>
        <a:ln w="9525" cap="flat" cmpd="sng" algn="ctr">
          <a:solidFill>
            <a:srgbClr val="FF0000"/>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News Gothic"/>
        <a:ea typeface=""/>
        <a:cs typeface=""/>
      </a:majorFont>
      <a:minorFont>
        <a:latin typeface="News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News Gothic"/>
        <a:ea typeface=""/>
        <a:cs typeface=""/>
      </a:majorFont>
      <a:minorFont>
        <a:latin typeface="News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B43D433F10D84FA939197C87C27172" ma:contentTypeVersion="12" ma:contentTypeDescription="Create a new document." ma:contentTypeScope="" ma:versionID="31e9c3d5432491baae85501e06417b72">
  <xsd:schema xmlns:xsd="http://www.w3.org/2001/XMLSchema" xmlns:xs="http://www.w3.org/2001/XMLSchema" xmlns:p="http://schemas.microsoft.com/office/2006/metadata/properties" xmlns:ns2="ef011c21-7510-45de-9d4e-9c6c2e34973d" xmlns:ns3="69e9e4ba-89f0-4ba6-b1f1-51d15e102923" targetNamespace="http://schemas.microsoft.com/office/2006/metadata/properties" ma:root="true" ma:fieldsID="c64412a1b6d33b15be61de31100b3b6b" ns2:_="" ns3:_="">
    <xsd:import namespace="ef011c21-7510-45de-9d4e-9c6c2e34973d"/>
    <xsd:import namespace="69e9e4ba-89f0-4ba6-b1f1-51d15e1029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11c21-7510-45de-9d4e-9c6c2e3497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e9e4ba-89f0-4ba6-b1f1-51d15e1029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5F72D2-D279-4445-8A2D-C286B47051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5585715-D901-42E2-B9A4-91BBD8DFB26A}">
  <ds:schemaRefs>
    <ds:schemaRef ds:uri="http://schemas.microsoft.com/sharepoint/v3/contenttype/forms"/>
  </ds:schemaRefs>
</ds:datastoreItem>
</file>

<file path=customXml/itemProps3.xml><?xml version="1.0" encoding="utf-8"?>
<ds:datastoreItem xmlns:ds="http://schemas.openxmlformats.org/officeDocument/2006/customXml" ds:itemID="{D79EA153-D684-4EC7-85FF-D5650C9A9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011c21-7510-45de-9d4e-9c6c2e34973d"/>
    <ds:schemaRef ds:uri="69e9e4ba-89f0-4ba6-b1f1-51d15e1029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238161</TotalTime>
  <Words>1332</Words>
  <Application>Microsoft Office PowerPoint</Application>
  <PresentationFormat>Custom</PresentationFormat>
  <Paragraphs>143</Paragraphs>
  <Slides>25</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25</vt:i4>
      </vt:variant>
    </vt:vector>
  </HeadingPairs>
  <TitlesOfParts>
    <vt:vector size="37" baseType="lpstr">
      <vt:lpstr>Arial</vt:lpstr>
      <vt:lpstr>Calibri</vt:lpstr>
      <vt:lpstr>Lucida Grande</vt:lpstr>
      <vt:lpstr>News Gothic</vt:lpstr>
      <vt:lpstr>Wingdings</vt:lpstr>
      <vt:lpstr>Default Design</vt:lpstr>
      <vt:lpstr>Custom Design</vt:lpstr>
      <vt:lpstr>1_Default Design</vt:lpstr>
      <vt:lpstr>2_Default Design</vt:lpstr>
      <vt:lpstr>3_Default Design</vt:lpstr>
      <vt:lpstr>4_Default Design</vt:lpstr>
      <vt:lpstr>5_Default Design</vt:lpstr>
      <vt:lpstr>Version 4.20</vt:lpstr>
      <vt:lpstr>4.20 Feature Updates – Quarterly Update</vt:lpstr>
      <vt:lpstr>User interface Enhancements</vt:lpstr>
      <vt:lpstr>User Interface Enhancements – Header/Footer/Menus</vt:lpstr>
      <vt:lpstr>Email alert updates</vt:lpstr>
      <vt:lpstr>Email Alert Updates</vt:lpstr>
      <vt:lpstr>Course completion option</vt:lpstr>
      <vt:lpstr>Course Completion Option – Simple Checkbox</vt:lpstr>
      <vt:lpstr>Alert learner when learning event has attachment</vt:lpstr>
      <vt:lpstr>Alert Learner when Learning Resource has Attachment</vt:lpstr>
      <vt:lpstr>Competency unit criticality rating</vt:lpstr>
      <vt:lpstr>Competency Unit Criticality Rating</vt:lpstr>
      <vt:lpstr>Additional user account fields</vt:lpstr>
      <vt:lpstr>Additional User Account Fields</vt:lpstr>
      <vt:lpstr>Enhancements and bug fixes </vt:lpstr>
      <vt:lpstr>Enhancements and Bug Fixes</vt:lpstr>
      <vt:lpstr>Enhancements and Bug Fixes, cont’d.</vt:lpstr>
      <vt:lpstr>New advanced reports  Released February 2, 2021</vt:lpstr>
      <vt:lpstr>Advanced Reports Released in February</vt:lpstr>
      <vt:lpstr>Advanced Reports, cont’d.</vt:lpstr>
      <vt:lpstr>Advanced Reports, cont’d.</vt:lpstr>
      <vt:lpstr>Coming soon</vt:lpstr>
      <vt:lpstr>Next Release – 4.21 Feature Updates</vt:lpstr>
      <vt:lpstr>CMS Online Mobile App</vt:lpstr>
      <vt:lpstr>Version 4.20</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Belda Johanna</dc:creator>
  <cp:lastModifiedBy>Brenda Magennis</cp:lastModifiedBy>
  <cp:revision>2183</cp:revision>
  <cp:lastPrinted>2018-09-10T12:46:12Z</cp:lastPrinted>
  <dcterms:created xsi:type="dcterms:W3CDTF">2014-08-07T14:30:42Z</dcterms:created>
  <dcterms:modified xsi:type="dcterms:W3CDTF">2021-03-16T19:32:24Z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20041127</vt:lpwstr>
  </property>
  <property fmtid="{D5CDD505-2E9C-101B-9397-08002B2CF9AE}" pid="3" name="SPSDescription">
    <vt:lpwstr/>
  </property>
  <property fmtid="{D5CDD505-2E9C-101B-9397-08002B2CF9AE}" pid="4" name="Owner">
    <vt:lpwstr/>
  </property>
  <property fmtid="{D5CDD505-2E9C-101B-9397-08002B2CF9AE}" pid="5" name="Status">
    <vt:lpwstr/>
  </property>
  <property fmtid="{D5CDD505-2E9C-101B-9397-08002B2CF9AE}" pid="6" name="ContentTypeId">
    <vt:lpwstr>0x01010042B43D433F10D84FA939197C87C27172</vt:lpwstr>
  </property>
</Properties>
</file>